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17" r:id="rId3"/>
    <p:sldId id="437" r:id="rId4"/>
    <p:sldId id="436" r:id="rId5"/>
    <p:sldId id="422" r:id="rId6"/>
    <p:sldId id="420" r:id="rId7"/>
    <p:sldId id="432" r:id="rId8"/>
    <p:sldId id="433" r:id="rId9"/>
    <p:sldId id="434" r:id="rId10"/>
    <p:sldId id="435" r:id="rId11"/>
    <p:sldId id="438" r:id="rId12"/>
    <p:sldId id="427" r:id="rId13"/>
    <p:sldId id="270" r:id="rId14"/>
  </p:sldIdLst>
  <p:sldSz cx="9906000" cy="6858000" type="A4"/>
  <p:notesSz cx="67691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1A1D"/>
    <a:srgbClr val="F26724"/>
    <a:srgbClr val="E62B25"/>
    <a:srgbClr val="F99B1C"/>
    <a:srgbClr val="F18420"/>
    <a:srgbClr val="E78E24"/>
    <a:srgbClr val="FFFF00"/>
    <a:srgbClr val="951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482" y="-348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opova-im\Desktop\G20%20report%202017\&#1076;&#1080;&#1072;&#1075;&#1088;&#1072;&#1084;&#1084;&#1099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opova-im\Desktop\&#1073;&#1072;&#1079;&#1099;%20&#1086;&#1073;&#1079;&#1103;&#1090;&#1072;&#1083;&#1100;&#1077;&#1090;&#1089;&#1074;%20&#1080;%20&#1080;&#1089;&#1087;&#1086;&#1083;&#1085;&#1077;&#1085;&#1080;&#1103;\&#1086;&#1073;&#1103;&#1079;&#1072;&#1090;&#1077;&#1083;&#1100;&#1089;&#1090;&#1074;&#1072;%20&#1087;&#1086;%20&#1089;&#1092;&#1077;&#1088;&#1072;&#1084;%20&#1041;&#1056;&#1048;&#1050;&#1057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opova-im\Desktop\&#1073;&#1072;&#1079;&#1099;%20&#1086;&#1073;&#1079;&#1103;&#1090;&#1072;&#1083;&#1100;&#1077;&#1090;&#1089;&#1074;%20&#1080;%20&#1080;&#1089;&#1087;&#1086;&#1083;&#1085;&#1077;&#1085;&#1080;&#1103;\&#1086;&#1073;&#1103;&#1079;&#1072;&#1090;&#1077;&#1083;&#1100;&#1089;&#1090;&#1074;&#1072;%20&#1087;&#1086;%20&#1089;&#1092;&#1077;&#1088;&#1072;&#1084;%20&#1041;&#1056;&#1048;&#1050;&#1057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opova-im\Desktop\&#1073;&#1072;&#1079;&#1099;%20&#1086;&#1073;&#1079;&#1103;&#1090;&#1072;&#1083;&#1100;&#1077;&#1090;&#1089;&#1074;%20&#1080;%20&#1080;&#1089;&#1087;&#1086;&#1083;&#1085;&#1077;&#1085;&#1080;&#1103;\&#1086;&#1073;&#1103;&#1079;&#1072;&#1090;&#1077;&#1083;&#1100;&#1089;&#1090;&#1074;&#1072;%20&#1087;&#1086;%20&#1089;&#1092;&#1077;&#1088;&#1072;&#1084;%20&#1041;&#1056;&#1048;&#1050;&#1057;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opova-im\Desktop\&#1073;&#1072;&#1079;&#1099;%20&#1086;&#1073;&#1079;&#1103;&#1090;&#1072;&#1083;&#1100;&#1077;&#1090;&#1089;&#1074;%20&#1080;%20&#1080;&#1089;&#1087;&#1086;&#1083;&#1085;&#1077;&#1085;&#1080;&#1103;\&#1086;&#1073;&#1103;&#1079;&#1072;&#1090;&#1077;&#1083;&#1100;&#1089;&#1090;&#1074;&#1072;%20&#1087;&#1086;%20&#1089;&#1092;&#1077;&#1088;&#1072;&#1084;%20&#1041;&#1056;&#1048;&#1050;&#1057;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opova-im\Desktop\&#1073;&#1072;&#1079;&#1099;%20&#1086;&#1073;&#1079;&#1103;&#1090;&#1072;&#1083;&#1100;&#1077;&#1090;&#1089;&#1074;%20&#1080;%20&#1080;&#1089;&#1087;&#1086;&#1083;&#1085;&#1077;&#1085;&#1080;&#1103;\&#1086;&#1073;&#1103;&#1079;&#1072;&#1090;&#1077;&#1083;&#1100;&#1089;&#1090;&#1074;&#1072;%20&#1087;&#1086;%20&#1089;&#1092;&#1077;&#1088;&#1072;&#1084;%20&#1041;&#1056;&#1048;&#1050;&#1057;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opova-im\AppData\Local\Microsoft\Windows\Temporary%20Internet%20Files\Content.Outlook\IAQNWY5N\&#1043;&#1088;&#1072;&#1092;&#1080;&#1082;%20&#1094;&#1080;&#1092;&#1088;&#1072;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Лист3!$B$14</c:f>
              <c:strCache>
                <c:ptCount val="1"/>
                <c:pt idx="0">
                  <c:v>No of commitments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Лист3!$A$15:$A$24</c:f>
              <c:strCache>
                <c:ptCount val="10"/>
                <c:pt idx="0">
                  <c:v>Yekaternburg</c:v>
                </c:pt>
                <c:pt idx="1">
                  <c:v>Brasilia</c:v>
                </c:pt>
                <c:pt idx="2">
                  <c:v>Sanya</c:v>
                </c:pt>
                <c:pt idx="3">
                  <c:v>Delhi</c:v>
                </c:pt>
                <c:pt idx="4">
                  <c:v>Durban</c:v>
                </c:pt>
                <c:pt idx="5">
                  <c:v>Fortaleza</c:v>
                </c:pt>
                <c:pt idx="6">
                  <c:v>Ufa</c:v>
                </c:pt>
                <c:pt idx="7">
                  <c:v>Goa</c:v>
                </c:pt>
                <c:pt idx="8">
                  <c:v>Xiamen</c:v>
                </c:pt>
                <c:pt idx="9">
                  <c:v>Johannseburg</c:v>
                </c:pt>
              </c:strCache>
            </c:strRef>
          </c:cat>
          <c:val>
            <c:numRef>
              <c:f>Лист3!$B$15:$B$24</c:f>
              <c:numCache>
                <c:formatCode>General</c:formatCode>
                <c:ptCount val="10"/>
                <c:pt idx="0">
                  <c:v>15</c:v>
                </c:pt>
                <c:pt idx="1">
                  <c:v>31</c:v>
                </c:pt>
                <c:pt idx="2">
                  <c:v>38</c:v>
                </c:pt>
                <c:pt idx="3">
                  <c:v>31</c:v>
                </c:pt>
                <c:pt idx="4">
                  <c:v>47</c:v>
                </c:pt>
                <c:pt idx="5">
                  <c:v>68</c:v>
                </c:pt>
                <c:pt idx="6">
                  <c:v>130</c:v>
                </c:pt>
                <c:pt idx="7">
                  <c:v>45</c:v>
                </c:pt>
                <c:pt idx="8">
                  <c:v>125</c:v>
                </c:pt>
                <c:pt idx="9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668672"/>
        <c:axId val="72670208"/>
      </c:barChart>
      <c:lineChart>
        <c:grouping val="standard"/>
        <c:varyColors val="0"/>
        <c:ser>
          <c:idx val="1"/>
          <c:order val="1"/>
          <c:tx>
            <c:strRef>
              <c:f>Лист3!$C$14</c:f>
              <c:strCache>
                <c:ptCount val="1"/>
                <c:pt idx="0">
                  <c:v>Compliance score</c:v>
                </c:pt>
              </c:strCache>
            </c:strRef>
          </c:tx>
          <c:dLbls>
            <c:dLbl>
              <c:idx val="2"/>
              <c:layout>
                <c:manualLayout>
                  <c:x val="-4.7464940668824167E-2"/>
                  <c:y val="-6.3375978085960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0992448759439012E-2"/>
                  <c:y val="5.8500902848579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992448759439012E-2"/>
                  <c:y val="-7.3126128560724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6677454153182271E-2"/>
                  <c:y val="-6.8251053323342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9417475728155338E-2"/>
                  <c:y val="5.3625827611197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4519956850053934E-2"/>
                  <c:y val="-6.3375978085961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8252427184466021E-2"/>
                  <c:y val="3.9000601899052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2362459546925564E-2"/>
                  <c:y val="-4.8750752373816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Лист3!$A$15:$A$24</c:f>
              <c:strCache>
                <c:ptCount val="10"/>
                <c:pt idx="0">
                  <c:v>Yekaternburg</c:v>
                </c:pt>
                <c:pt idx="1">
                  <c:v>Brasilia</c:v>
                </c:pt>
                <c:pt idx="2">
                  <c:v>Sanya</c:v>
                </c:pt>
                <c:pt idx="3">
                  <c:v>Delhi</c:v>
                </c:pt>
                <c:pt idx="4">
                  <c:v>Durban</c:v>
                </c:pt>
                <c:pt idx="5">
                  <c:v>Fortaleza</c:v>
                </c:pt>
                <c:pt idx="6">
                  <c:v>Ufa</c:v>
                </c:pt>
                <c:pt idx="7">
                  <c:v>Goa</c:v>
                </c:pt>
                <c:pt idx="8">
                  <c:v>Xiamen</c:v>
                </c:pt>
                <c:pt idx="9">
                  <c:v>Johannseburg</c:v>
                </c:pt>
              </c:strCache>
            </c:strRef>
          </c:cat>
          <c:val>
            <c:numRef>
              <c:f>Лист3!$C$15:$C$24</c:f>
              <c:numCache>
                <c:formatCode>0%</c:formatCode>
                <c:ptCount val="10"/>
                <c:pt idx="2">
                  <c:v>0.74</c:v>
                </c:pt>
                <c:pt idx="3">
                  <c:v>0.64</c:v>
                </c:pt>
                <c:pt idx="4">
                  <c:v>0.74</c:v>
                </c:pt>
                <c:pt idx="5">
                  <c:v>0.7</c:v>
                </c:pt>
                <c:pt idx="6">
                  <c:v>0.78</c:v>
                </c:pt>
                <c:pt idx="7">
                  <c:v>0.89</c:v>
                </c:pt>
                <c:pt idx="8">
                  <c:v>0.79</c:v>
                </c:pt>
                <c:pt idx="9">
                  <c:v>0.76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261760"/>
        <c:axId val="88122112"/>
      </c:lineChart>
      <c:catAx>
        <c:axId val="72668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2670208"/>
        <c:crosses val="autoZero"/>
        <c:auto val="1"/>
        <c:lblAlgn val="ctr"/>
        <c:lblOffset val="100"/>
        <c:noMultiLvlLbl val="0"/>
      </c:catAx>
      <c:valAx>
        <c:axId val="72670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668672"/>
        <c:crosses val="autoZero"/>
        <c:crossBetween val="between"/>
      </c:valAx>
      <c:valAx>
        <c:axId val="8812211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108261760"/>
        <c:crosses val="max"/>
        <c:crossBetween val="between"/>
      </c:valAx>
      <c:catAx>
        <c:axId val="108261760"/>
        <c:scaling>
          <c:orientation val="minMax"/>
        </c:scaling>
        <c:delete val="1"/>
        <c:axPos val="b"/>
        <c:majorTickMark val="out"/>
        <c:minorTickMark val="none"/>
        <c:tickLblPos val="nextTo"/>
        <c:crossAx val="88122112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4303724674865086E-2"/>
          <c:y val="4.5201090709288017E-2"/>
          <c:w val="0.5883631189359757"/>
          <c:h val="0.652216841623394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development!$A$3</c:f>
              <c:strCache>
                <c:ptCount val="1"/>
                <c:pt idx="0">
                  <c:v>No of commitments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0"/>
                  <c:y val="0.175063585171431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development!$B$2:$K$2</c:f>
              <c:strCache>
                <c:ptCount val="10"/>
                <c:pt idx="0">
                  <c:v>Yekaterinbugr 2009</c:v>
                </c:pt>
                <c:pt idx="1">
                  <c:v>Brasilia 2010</c:v>
                </c:pt>
                <c:pt idx="2">
                  <c:v>Sanya 2011</c:v>
                </c:pt>
                <c:pt idx="3">
                  <c:v>Delhi 2012</c:v>
                </c:pt>
                <c:pt idx="4">
                  <c:v>Durban 2013</c:v>
                </c:pt>
                <c:pt idx="5">
                  <c:v>Fortaleza 2014</c:v>
                </c:pt>
                <c:pt idx="6">
                  <c:v>Ufa 2015</c:v>
                </c:pt>
                <c:pt idx="7">
                  <c:v>Goa 2016</c:v>
                </c:pt>
                <c:pt idx="8">
                  <c:v>Xiamen 2017</c:v>
                </c:pt>
                <c:pt idx="9">
                  <c:v>Johannesburg 2018</c:v>
                </c:pt>
              </c:strCache>
            </c:strRef>
          </c:cat>
          <c:val>
            <c:numRef>
              <c:f>development!$B$3:$K$3</c:f>
              <c:numCache>
                <c:formatCode>0</c:formatCode>
                <c:ptCount val="10"/>
                <c:pt idx="0">
                  <c:v>1</c:v>
                </c:pt>
                <c:pt idx="1">
                  <c:v>5</c:v>
                </c:pt>
                <c:pt idx="2">
                  <c:v>1</c:v>
                </c:pt>
                <c:pt idx="3">
                  <c:v>3</c:v>
                </c:pt>
                <c:pt idx="4">
                  <c:v>7</c:v>
                </c:pt>
                <c:pt idx="5">
                  <c:v>10</c:v>
                </c:pt>
                <c:pt idx="6">
                  <c:v>5</c:v>
                </c:pt>
                <c:pt idx="7">
                  <c:v>3</c:v>
                </c:pt>
                <c:pt idx="8">
                  <c:v>11</c:v>
                </c:pt>
                <c:pt idx="9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217088"/>
        <c:axId val="108219008"/>
      </c:barChart>
      <c:lineChart>
        <c:grouping val="standard"/>
        <c:varyColors val="0"/>
        <c:ser>
          <c:idx val="1"/>
          <c:order val="1"/>
          <c:tx>
            <c:strRef>
              <c:f>development!$A$4</c:f>
              <c:strCache>
                <c:ptCount val="1"/>
                <c:pt idx="0">
                  <c:v>Compliance score</c:v>
                </c:pt>
              </c:strCache>
            </c:strRef>
          </c:tx>
          <c:dLbls>
            <c:dLbl>
              <c:idx val="2"/>
              <c:layout>
                <c:manualLayout>
                  <c:x val="-3.9325842696629212E-2"/>
                  <c:y val="-6.1068692501662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9325842696629212E-2"/>
                  <c:y val="-5.2926200168107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1198501872659207E-2"/>
                  <c:y val="-6.1068692501662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6179775280898875E-3"/>
                  <c:y val="-4.4783707834552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6179775280898875E-2"/>
                  <c:y val="-6.1068692501662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2.4427477000664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6816479400749129E-2"/>
                  <c:y val="5.6997446334884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development!$B$2:$K$2</c:f>
              <c:strCache>
                <c:ptCount val="10"/>
                <c:pt idx="0">
                  <c:v>Yekaterinbugr 2009</c:v>
                </c:pt>
                <c:pt idx="1">
                  <c:v>Brasilia 2010</c:v>
                </c:pt>
                <c:pt idx="2">
                  <c:v>Sanya 2011</c:v>
                </c:pt>
                <c:pt idx="3">
                  <c:v>Delhi 2012</c:v>
                </c:pt>
                <c:pt idx="4">
                  <c:v>Durban 2013</c:v>
                </c:pt>
                <c:pt idx="5">
                  <c:v>Fortaleza 2014</c:v>
                </c:pt>
                <c:pt idx="6">
                  <c:v>Ufa 2015</c:v>
                </c:pt>
                <c:pt idx="7">
                  <c:v>Goa 2016</c:v>
                </c:pt>
                <c:pt idx="8">
                  <c:v>Xiamen 2017</c:v>
                </c:pt>
                <c:pt idx="9">
                  <c:v>Johannesburg 2018</c:v>
                </c:pt>
              </c:strCache>
            </c:strRef>
          </c:cat>
          <c:val>
            <c:numRef>
              <c:f>development!$B$4:$K$4</c:f>
              <c:numCache>
                <c:formatCode>General</c:formatCode>
                <c:ptCount val="10"/>
                <c:pt idx="2" formatCode="0.00%">
                  <c:v>0.8</c:v>
                </c:pt>
                <c:pt idx="3" formatCode="0.00%">
                  <c:v>0.7</c:v>
                </c:pt>
                <c:pt idx="4" formatCode="0.00%">
                  <c:v>0.8</c:v>
                </c:pt>
                <c:pt idx="5" formatCode="0.00%">
                  <c:v>0.9</c:v>
                </c:pt>
                <c:pt idx="7" formatCode="0.00%">
                  <c:v>1</c:v>
                </c:pt>
                <c:pt idx="8" formatCode="0.00%">
                  <c:v>1</c:v>
                </c:pt>
                <c:pt idx="9" formatCode="0.00%">
                  <c:v>0.5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development!$A$5</c:f>
              <c:strCache>
                <c:ptCount val="1"/>
                <c:pt idx="0">
                  <c:v>Average score for the issue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6217228464419477E-2"/>
                  <c:y val="-4.0712461667774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development!$B$2:$K$2</c:f>
              <c:strCache>
                <c:ptCount val="10"/>
                <c:pt idx="0">
                  <c:v>Yekaterinbugr 2009</c:v>
                </c:pt>
                <c:pt idx="1">
                  <c:v>Brasilia 2010</c:v>
                </c:pt>
                <c:pt idx="2">
                  <c:v>Sanya 2011</c:v>
                </c:pt>
                <c:pt idx="3">
                  <c:v>Delhi 2012</c:v>
                </c:pt>
                <c:pt idx="4">
                  <c:v>Durban 2013</c:v>
                </c:pt>
                <c:pt idx="5">
                  <c:v>Fortaleza 2014</c:v>
                </c:pt>
                <c:pt idx="6">
                  <c:v>Ufa 2015</c:v>
                </c:pt>
                <c:pt idx="7">
                  <c:v>Goa 2016</c:v>
                </c:pt>
                <c:pt idx="8">
                  <c:v>Xiamen 2017</c:v>
                </c:pt>
                <c:pt idx="9">
                  <c:v>Johannesburg 2018</c:v>
                </c:pt>
              </c:strCache>
            </c:strRef>
          </c:cat>
          <c:val>
            <c:numRef>
              <c:f>development!$B$5:$K$5</c:f>
              <c:numCache>
                <c:formatCode>0.00%</c:formatCode>
                <c:ptCount val="10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247296"/>
        <c:axId val="108245760"/>
      </c:lineChart>
      <c:scatterChart>
        <c:scatterStyle val="lineMarker"/>
        <c:varyColors val="0"/>
        <c:ser>
          <c:idx val="3"/>
          <c:order val="3"/>
          <c:tx>
            <c:strRef>
              <c:f>development!$A$6</c:f>
              <c:strCache>
                <c:ptCount val="1"/>
                <c:pt idx="0">
                  <c:v>Average score for the summit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rgbClr val="00B050"/>
              </a:solidFill>
            </c:spPr>
          </c:marker>
          <c:dLbls>
            <c:dLbl>
              <c:idx val="2"/>
              <c:layout>
                <c:manualLayout>
                  <c:x val="-5.0561797752808987E-2"/>
                  <c:y val="6.9211184835217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49438202247191E-2"/>
                  <c:y val="6.1068692501662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4943820224719135E-2"/>
                  <c:y val="4.8854954001329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49438202247191E-2"/>
                  <c:y val="-4.4783707834552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6816479400749067E-2"/>
                  <c:y val="6.1068692501662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471910112359619E-2"/>
                  <c:y val="-6.1068692501662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strRef>
              <c:f>development!$B$2:$K$2</c:f>
              <c:strCache>
                <c:ptCount val="10"/>
                <c:pt idx="0">
                  <c:v>Yekaterinbugr 2009</c:v>
                </c:pt>
                <c:pt idx="1">
                  <c:v>Brasilia 2010</c:v>
                </c:pt>
                <c:pt idx="2">
                  <c:v>Sanya 2011</c:v>
                </c:pt>
                <c:pt idx="3">
                  <c:v>Delhi 2012</c:v>
                </c:pt>
                <c:pt idx="4">
                  <c:v>Durban 2013</c:v>
                </c:pt>
                <c:pt idx="5">
                  <c:v>Fortaleza 2014</c:v>
                </c:pt>
                <c:pt idx="6">
                  <c:v>Ufa 2015</c:v>
                </c:pt>
                <c:pt idx="7">
                  <c:v>Goa 2016</c:v>
                </c:pt>
                <c:pt idx="8">
                  <c:v>Xiamen 2017</c:v>
                </c:pt>
                <c:pt idx="9">
                  <c:v>Johannesburg 2018</c:v>
                </c:pt>
              </c:strCache>
            </c:strRef>
          </c:xVal>
          <c:yVal>
            <c:numRef>
              <c:f>development!$B$6:$K$6</c:f>
              <c:numCache>
                <c:formatCode>0.00%</c:formatCode>
                <c:ptCount val="10"/>
                <c:pt idx="2">
                  <c:v>0.74</c:v>
                </c:pt>
                <c:pt idx="3">
                  <c:v>0.64</c:v>
                </c:pt>
                <c:pt idx="4">
                  <c:v>0.74</c:v>
                </c:pt>
                <c:pt idx="5">
                  <c:v>0.7</c:v>
                </c:pt>
                <c:pt idx="6">
                  <c:v>0.77800000000000002</c:v>
                </c:pt>
                <c:pt idx="7">
                  <c:v>0.89</c:v>
                </c:pt>
                <c:pt idx="8">
                  <c:v>0.79</c:v>
                </c:pt>
                <c:pt idx="9">
                  <c:v>0.76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247296"/>
        <c:axId val="108245760"/>
      </c:scatterChart>
      <c:catAx>
        <c:axId val="10821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8219008"/>
        <c:crosses val="autoZero"/>
        <c:auto val="1"/>
        <c:lblAlgn val="ctr"/>
        <c:lblOffset val="100"/>
        <c:noMultiLvlLbl val="0"/>
      </c:catAx>
      <c:valAx>
        <c:axId val="10821900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08217088"/>
        <c:crosses val="autoZero"/>
        <c:crossBetween val="between"/>
      </c:valAx>
      <c:valAx>
        <c:axId val="10824576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08247296"/>
        <c:crosses val="max"/>
        <c:crossBetween val="between"/>
      </c:valAx>
      <c:catAx>
        <c:axId val="1082472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824576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321253944380548"/>
          <c:y val="0.2543749867764642"/>
          <c:w val="0.25663865050576545"/>
          <c:h val="0.487178780280294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taxation!$A$2</c:f>
              <c:strCache>
                <c:ptCount val="1"/>
                <c:pt idx="0">
                  <c:v>No of commitments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1231991858902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897877223178424E-3"/>
                  <c:y val="0.154992524184529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7.1535011162090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948938611589212E-3"/>
                  <c:y val="0.21063086619948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948938611589212E-3"/>
                  <c:y val="0.139095855037397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taxation!$B$1:$F$1</c:f>
              <c:strCache>
                <c:ptCount val="5"/>
                <c:pt idx="0">
                  <c:v>Fortaleza 2014</c:v>
                </c:pt>
                <c:pt idx="1">
                  <c:v>Ufa 2015</c:v>
                </c:pt>
                <c:pt idx="2">
                  <c:v>Goa 2016</c:v>
                </c:pt>
                <c:pt idx="3">
                  <c:v>Xiamen 2017</c:v>
                </c:pt>
                <c:pt idx="4">
                  <c:v>Johannesburg 2018</c:v>
                </c:pt>
              </c:strCache>
            </c:strRef>
          </c:cat>
          <c:val>
            <c:numRef>
              <c:f>taxation!$B$2:$F$2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846400"/>
        <c:axId val="70222976"/>
      </c:barChart>
      <c:lineChart>
        <c:grouping val="standard"/>
        <c:varyColors val="0"/>
        <c:ser>
          <c:idx val="1"/>
          <c:order val="1"/>
          <c:tx>
            <c:strRef>
              <c:f>taxation!$A$3</c:f>
              <c:strCache>
                <c:ptCount val="1"/>
                <c:pt idx="0">
                  <c:v>Compliance score</c:v>
                </c:pt>
              </c:strCache>
            </c:strRef>
          </c:tx>
          <c:dLbls>
            <c:dLbl>
              <c:idx val="1"/>
              <c:layout>
                <c:manualLayout>
                  <c:x val="-4.360298336201951E-2"/>
                  <c:y val="-5.1664174728176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192771084337352E-2"/>
                  <c:y val="-5.9612509301741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360298336201951E-2"/>
                  <c:y val="-5.9612509301741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taxation!$B$1:$F$1</c:f>
              <c:strCache>
                <c:ptCount val="5"/>
                <c:pt idx="0">
                  <c:v>Fortaleza 2014</c:v>
                </c:pt>
                <c:pt idx="1">
                  <c:v>Ufa 2015</c:v>
                </c:pt>
                <c:pt idx="2">
                  <c:v>Goa 2016</c:v>
                </c:pt>
                <c:pt idx="3">
                  <c:v>Xiamen 2017</c:v>
                </c:pt>
                <c:pt idx="4">
                  <c:v>Johannesburg 2018</c:v>
                </c:pt>
              </c:strCache>
            </c:strRef>
          </c:cat>
          <c:val>
            <c:numRef>
              <c:f>taxation!$B$3:$F$3</c:f>
              <c:numCache>
                <c:formatCode>0%</c:formatCode>
                <c:ptCount val="5"/>
                <c:pt idx="0">
                  <c:v>0.6</c:v>
                </c:pt>
                <c:pt idx="1">
                  <c:v>1</c:v>
                </c:pt>
                <c:pt idx="2">
                  <c:v>1</c:v>
                </c:pt>
                <c:pt idx="4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taxation!$A$4</c:f>
              <c:strCache>
                <c:ptCount val="1"/>
                <c:pt idx="0">
                  <c:v>Average score for the issue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0487664945496273E-2"/>
                  <c:y val="-2.3845003720696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taxation!$B$1:$F$1</c:f>
              <c:strCache>
                <c:ptCount val="5"/>
                <c:pt idx="0">
                  <c:v>Fortaleza 2014</c:v>
                </c:pt>
                <c:pt idx="1">
                  <c:v>Ufa 2015</c:v>
                </c:pt>
                <c:pt idx="2">
                  <c:v>Goa 2016</c:v>
                </c:pt>
                <c:pt idx="3">
                  <c:v>Xiamen 2017</c:v>
                </c:pt>
                <c:pt idx="4">
                  <c:v>Johannesburg 2018</c:v>
                </c:pt>
              </c:strCache>
            </c:strRef>
          </c:cat>
          <c:val>
            <c:numRef>
              <c:f>taxation!$B$4:$F$4</c:f>
              <c:numCache>
                <c:formatCode>0%</c:formatCode>
                <c:ptCount val="5"/>
                <c:pt idx="0">
                  <c:v>0.9</c:v>
                </c:pt>
                <c:pt idx="1">
                  <c:v>0.9</c:v>
                </c:pt>
                <c:pt idx="2">
                  <c:v>0.9</c:v>
                </c:pt>
                <c:pt idx="3">
                  <c:v>0.9</c:v>
                </c:pt>
                <c:pt idx="4">
                  <c:v>0.9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30400"/>
        <c:axId val="70224512"/>
      </c:lineChart>
      <c:scatterChart>
        <c:scatterStyle val="lineMarker"/>
        <c:varyColors val="0"/>
        <c:ser>
          <c:idx val="3"/>
          <c:order val="3"/>
          <c:tx>
            <c:strRef>
              <c:f>taxation!$A$5</c:f>
              <c:strCache>
                <c:ptCount val="1"/>
                <c:pt idx="0">
                  <c:v>Average score for the summit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360298336201951E-2"/>
                  <c:y val="-4.7690007441393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35915088927137E-2"/>
                  <c:y val="-1.5896669147131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474469305794608E-2"/>
                  <c:y val="-1.5896669147131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strRef>
              <c:f>taxation!$B$1:$F$1</c:f>
              <c:strCache>
                <c:ptCount val="5"/>
                <c:pt idx="0">
                  <c:v>Fortaleza 2014</c:v>
                </c:pt>
                <c:pt idx="1">
                  <c:v>Ufa 2015</c:v>
                </c:pt>
                <c:pt idx="2">
                  <c:v>Goa 2016</c:v>
                </c:pt>
                <c:pt idx="3">
                  <c:v>Xiamen 2017</c:v>
                </c:pt>
                <c:pt idx="4">
                  <c:v>Johannesburg 2018</c:v>
                </c:pt>
              </c:strCache>
            </c:strRef>
          </c:xVal>
          <c:yVal>
            <c:numRef>
              <c:f>taxation!$B$5:$F$5</c:f>
              <c:numCache>
                <c:formatCode>0.00%</c:formatCode>
                <c:ptCount val="5"/>
                <c:pt idx="0" formatCode="0%">
                  <c:v>0.7</c:v>
                </c:pt>
                <c:pt idx="1">
                  <c:v>0.77800000000000002</c:v>
                </c:pt>
                <c:pt idx="2" formatCode="0%">
                  <c:v>0.89</c:v>
                </c:pt>
                <c:pt idx="3" formatCode="0%">
                  <c:v>0.79</c:v>
                </c:pt>
                <c:pt idx="4" formatCode="0%">
                  <c:v>0.76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230400"/>
        <c:axId val="70224512"/>
      </c:scatterChart>
      <c:catAx>
        <c:axId val="37846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0222976"/>
        <c:crosses val="autoZero"/>
        <c:auto val="1"/>
        <c:lblAlgn val="ctr"/>
        <c:lblOffset val="100"/>
        <c:noMultiLvlLbl val="0"/>
      </c:catAx>
      <c:valAx>
        <c:axId val="70222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846400"/>
        <c:crosses val="autoZero"/>
        <c:crossBetween val="between"/>
      </c:valAx>
      <c:valAx>
        <c:axId val="7022451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70230400"/>
        <c:crosses val="max"/>
        <c:crossBetween val="between"/>
      </c:valAx>
      <c:catAx>
        <c:axId val="70230400"/>
        <c:scaling>
          <c:orientation val="minMax"/>
        </c:scaling>
        <c:delete val="1"/>
        <c:axPos val="b"/>
        <c:majorTickMark val="out"/>
        <c:minorTickMark val="none"/>
        <c:tickLblPos val="nextTo"/>
        <c:crossAx val="70224512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'regional security'!$A$2</c:f>
              <c:strCache>
                <c:ptCount val="1"/>
                <c:pt idx="0">
                  <c:v>No of commitments</c:v>
                </c:pt>
              </c:strCache>
            </c:strRef>
          </c:tx>
          <c:invertIfNegative val="0"/>
          <c:dLbls>
            <c:dLbl>
              <c:idx val="7"/>
              <c:layout>
                <c:manualLayout>
                  <c:x val="0"/>
                  <c:y val="-2.8789919447732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8.4656084656084662E-3"/>
                  <c:y val="3.5987399309665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'regional security'!$B$1:$K$1</c:f>
              <c:strCache>
                <c:ptCount val="10"/>
                <c:pt idx="0">
                  <c:v>Yekaterinbugr 2009</c:v>
                </c:pt>
                <c:pt idx="1">
                  <c:v>Brasilia 2010</c:v>
                </c:pt>
                <c:pt idx="2">
                  <c:v>Sanya 2011</c:v>
                </c:pt>
                <c:pt idx="3">
                  <c:v>Delhi 2012</c:v>
                </c:pt>
                <c:pt idx="4">
                  <c:v>Durban 2013</c:v>
                </c:pt>
                <c:pt idx="5">
                  <c:v>Fortaleza 2014</c:v>
                </c:pt>
                <c:pt idx="6">
                  <c:v>Ufa 2015</c:v>
                </c:pt>
                <c:pt idx="7">
                  <c:v>Goa 2016</c:v>
                </c:pt>
                <c:pt idx="8">
                  <c:v>Xiamen 2017</c:v>
                </c:pt>
                <c:pt idx="9">
                  <c:v>Johannesburg 2018</c:v>
                </c:pt>
              </c:strCache>
            </c:strRef>
          </c:cat>
          <c:val>
            <c:numRef>
              <c:f>'regional security'!$B$2:$K$2</c:f>
              <c:numCache>
                <c:formatCode>General</c:formatCode>
                <c:ptCount val="10"/>
                <c:pt idx="0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5</c:v>
                </c:pt>
                <c:pt idx="5">
                  <c:v>11</c:v>
                </c:pt>
                <c:pt idx="6">
                  <c:v>6</c:v>
                </c:pt>
                <c:pt idx="7">
                  <c:v>4</c:v>
                </c:pt>
                <c:pt idx="8">
                  <c:v>12</c:v>
                </c:pt>
                <c:pt idx="9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764288"/>
        <c:axId val="108270720"/>
      </c:barChart>
      <c:lineChart>
        <c:grouping val="standard"/>
        <c:varyColors val="0"/>
        <c:ser>
          <c:idx val="1"/>
          <c:order val="1"/>
          <c:tx>
            <c:strRef>
              <c:f>'regional security'!$A$3</c:f>
              <c:strCache>
                <c:ptCount val="1"/>
                <c:pt idx="0">
                  <c:v>Compliance score</c:v>
                </c:pt>
              </c:strCache>
            </c:strRef>
          </c:tx>
          <c:dLbls>
            <c:dLbl>
              <c:idx val="4"/>
              <c:layout>
                <c:manualLayout>
                  <c:x val="-4.8677248677248715E-2"/>
                  <c:y val="5.3981098964498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9047619047619049E-2"/>
                  <c:y val="-4.3184879171598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2328042328042326E-2"/>
                  <c:y val="4.3184879171598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'regional security'!$B$1:$K$1</c:f>
              <c:strCache>
                <c:ptCount val="10"/>
                <c:pt idx="0">
                  <c:v>Yekaterinbugr 2009</c:v>
                </c:pt>
                <c:pt idx="1">
                  <c:v>Brasilia 2010</c:v>
                </c:pt>
                <c:pt idx="2">
                  <c:v>Sanya 2011</c:v>
                </c:pt>
                <c:pt idx="3">
                  <c:v>Delhi 2012</c:v>
                </c:pt>
                <c:pt idx="4">
                  <c:v>Durban 2013</c:v>
                </c:pt>
                <c:pt idx="5">
                  <c:v>Fortaleza 2014</c:v>
                </c:pt>
                <c:pt idx="6">
                  <c:v>Ufa 2015</c:v>
                </c:pt>
                <c:pt idx="7">
                  <c:v>Goa 2016</c:v>
                </c:pt>
                <c:pt idx="8">
                  <c:v>Xiamen 2017</c:v>
                </c:pt>
                <c:pt idx="9">
                  <c:v>Johannesburg 2018</c:v>
                </c:pt>
              </c:strCache>
            </c:strRef>
          </c:cat>
          <c:val>
            <c:numRef>
              <c:f>'regional security'!$B$3:$K$3</c:f>
              <c:numCache>
                <c:formatCode>General</c:formatCode>
                <c:ptCount val="10"/>
                <c:pt idx="4" formatCode="0%">
                  <c:v>0.6</c:v>
                </c:pt>
                <c:pt idx="5" formatCode="0%">
                  <c:v>0.6</c:v>
                </c:pt>
                <c:pt idx="6" formatCode="0%">
                  <c:v>0.3</c:v>
                </c:pt>
                <c:pt idx="7" formatCode="0%">
                  <c:v>0.3</c:v>
                </c:pt>
                <c:pt idx="8" formatCode="0%">
                  <c:v>0.4</c:v>
                </c:pt>
                <c:pt idx="9" formatCode="0%">
                  <c:v>0.2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'regional security'!$A$4</c:f>
              <c:strCache>
                <c:ptCount val="1"/>
                <c:pt idx="0">
                  <c:v>Average score for the issue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232851961496178E-3"/>
                  <c:y val="-6.0719587632725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'regional security'!$B$1:$K$1</c:f>
              <c:strCache>
                <c:ptCount val="10"/>
                <c:pt idx="0">
                  <c:v>Yekaterinbugr 2009</c:v>
                </c:pt>
                <c:pt idx="1">
                  <c:v>Brasilia 2010</c:v>
                </c:pt>
                <c:pt idx="2">
                  <c:v>Sanya 2011</c:v>
                </c:pt>
                <c:pt idx="3">
                  <c:v>Delhi 2012</c:v>
                </c:pt>
                <c:pt idx="4">
                  <c:v>Durban 2013</c:v>
                </c:pt>
                <c:pt idx="5">
                  <c:v>Fortaleza 2014</c:v>
                </c:pt>
                <c:pt idx="6">
                  <c:v>Ufa 2015</c:v>
                </c:pt>
                <c:pt idx="7">
                  <c:v>Goa 2016</c:v>
                </c:pt>
                <c:pt idx="8">
                  <c:v>Xiamen 2017</c:v>
                </c:pt>
                <c:pt idx="9">
                  <c:v>Johannesburg 2018</c:v>
                </c:pt>
              </c:strCache>
            </c:strRef>
          </c:cat>
          <c:val>
            <c:numRef>
              <c:f>'regional security'!$B$4:$K$4</c:f>
              <c:numCache>
                <c:formatCode>0%</c:formatCode>
                <c:ptCount val="10"/>
                <c:pt idx="0">
                  <c:v>0.53</c:v>
                </c:pt>
                <c:pt idx="1">
                  <c:v>0.53</c:v>
                </c:pt>
                <c:pt idx="2">
                  <c:v>0.53</c:v>
                </c:pt>
                <c:pt idx="3">
                  <c:v>0.53</c:v>
                </c:pt>
                <c:pt idx="4">
                  <c:v>0.53</c:v>
                </c:pt>
                <c:pt idx="5">
                  <c:v>0.53</c:v>
                </c:pt>
                <c:pt idx="6">
                  <c:v>0.53</c:v>
                </c:pt>
                <c:pt idx="7">
                  <c:v>0.53</c:v>
                </c:pt>
                <c:pt idx="8">
                  <c:v>0.53</c:v>
                </c:pt>
                <c:pt idx="9">
                  <c:v>0.53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880448"/>
        <c:axId val="108272256"/>
      </c:lineChart>
      <c:scatterChart>
        <c:scatterStyle val="lineMarker"/>
        <c:varyColors val="0"/>
        <c:ser>
          <c:idx val="3"/>
          <c:order val="3"/>
          <c:tx>
            <c:strRef>
              <c:f>'regional security'!$A$5</c:f>
              <c:strCache>
                <c:ptCount val="1"/>
                <c:pt idx="0">
                  <c:v>Average score for the summit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</c:marker>
          <c:dLbls>
            <c:dLbl>
              <c:idx val="2"/>
              <c:layout>
                <c:manualLayout>
                  <c:x val="-5.7142857142857141E-2"/>
                  <c:y val="-4.3184879171598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867724867724868E-2"/>
                  <c:y val="-4.3184879171598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0793650793650835E-2"/>
                  <c:y val="-4.3184879171598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0793650793650794E-2"/>
                  <c:y val="-3.5987399309665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2698412698412698E-2"/>
                  <c:y val="-2.5191179516765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4444444444444446E-2"/>
                  <c:y val="5.0382359033531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strRef>
              <c:f>'regional security'!$B$1:$K$1</c:f>
              <c:strCache>
                <c:ptCount val="10"/>
                <c:pt idx="0">
                  <c:v>Yekaterinbugr 2009</c:v>
                </c:pt>
                <c:pt idx="1">
                  <c:v>Brasilia 2010</c:v>
                </c:pt>
                <c:pt idx="2">
                  <c:v>Sanya 2011</c:v>
                </c:pt>
                <c:pt idx="3">
                  <c:v>Delhi 2012</c:v>
                </c:pt>
                <c:pt idx="4">
                  <c:v>Durban 2013</c:v>
                </c:pt>
                <c:pt idx="5">
                  <c:v>Fortaleza 2014</c:v>
                </c:pt>
                <c:pt idx="6">
                  <c:v>Ufa 2015</c:v>
                </c:pt>
                <c:pt idx="7">
                  <c:v>Goa 2016</c:v>
                </c:pt>
                <c:pt idx="8">
                  <c:v>Xiamen 2017</c:v>
                </c:pt>
                <c:pt idx="9">
                  <c:v>Johannesburg 2018</c:v>
                </c:pt>
              </c:strCache>
            </c:strRef>
          </c:xVal>
          <c:yVal>
            <c:numRef>
              <c:f>'regional security'!$B$5:$K$5</c:f>
              <c:numCache>
                <c:formatCode>0.00%</c:formatCode>
                <c:ptCount val="10"/>
                <c:pt idx="2">
                  <c:v>0.74</c:v>
                </c:pt>
                <c:pt idx="3">
                  <c:v>0.64</c:v>
                </c:pt>
                <c:pt idx="4">
                  <c:v>0.74</c:v>
                </c:pt>
                <c:pt idx="5">
                  <c:v>0.7</c:v>
                </c:pt>
                <c:pt idx="6">
                  <c:v>0.77800000000000002</c:v>
                </c:pt>
                <c:pt idx="7">
                  <c:v>0.89</c:v>
                </c:pt>
                <c:pt idx="8">
                  <c:v>0.79</c:v>
                </c:pt>
                <c:pt idx="9">
                  <c:v>0.76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880448"/>
        <c:axId val="108272256"/>
      </c:scatterChart>
      <c:catAx>
        <c:axId val="80764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8270720"/>
        <c:crosses val="autoZero"/>
        <c:auto val="1"/>
        <c:lblAlgn val="ctr"/>
        <c:lblOffset val="100"/>
        <c:noMultiLvlLbl val="0"/>
      </c:catAx>
      <c:valAx>
        <c:axId val="108270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764288"/>
        <c:crosses val="autoZero"/>
        <c:crossBetween val="between"/>
      </c:valAx>
      <c:valAx>
        <c:axId val="10827225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09880448"/>
        <c:crosses val="max"/>
        <c:crossBetween val="between"/>
      </c:valAx>
      <c:catAx>
        <c:axId val="109880448"/>
        <c:scaling>
          <c:orientation val="minMax"/>
        </c:scaling>
        <c:delete val="1"/>
        <c:axPos val="b"/>
        <c:majorTickMark val="out"/>
        <c:minorTickMark val="none"/>
        <c:tickLblPos val="nextTo"/>
        <c:crossAx val="108272256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Number of commitments</c:v>
          </c:tx>
          <c:invertIfNegative val="0"/>
          <c:dLbls>
            <c:dLbl>
              <c:idx val="8"/>
              <c:layout>
                <c:manualLayout>
                  <c:x val="2.6071315517523824E-3"/>
                  <c:y val="7.5739702561242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PowerPoint]Лист1'!$B$31:$K$31</c:f>
              <c:strCache>
                <c:ptCount val="10"/>
                <c:pt idx="0">
                  <c:v>Yekaterinbugr 2009</c:v>
                </c:pt>
                <c:pt idx="1">
                  <c:v>Brasilia 2010</c:v>
                </c:pt>
                <c:pt idx="2">
                  <c:v>Sanya 2011</c:v>
                </c:pt>
                <c:pt idx="3">
                  <c:v>Delhi 2012</c:v>
                </c:pt>
                <c:pt idx="4">
                  <c:v>Durban 2013</c:v>
                </c:pt>
                <c:pt idx="5">
                  <c:v>Fortaleza 2014</c:v>
                </c:pt>
                <c:pt idx="6">
                  <c:v>Ufa 2015</c:v>
                </c:pt>
                <c:pt idx="7">
                  <c:v>Goa 2016</c:v>
                </c:pt>
                <c:pt idx="8">
                  <c:v>Xiamen 2017</c:v>
                </c:pt>
                <c:pt idx="9">
                  <c:v>Johannesburg 2018</c:v>
                </c:pt>
              </c:strCache>
            </c:strRef>
          </c:cat>
          <c:val>
            <c:numRef>
              <c:f>'[Диаграмма в Microsoft PowerPoint]Лист1'!$B$32:$K$32</c:f>
              <c:numCache>
                <c:formatCode>General</c:formatCode>
                <c:ptCount val="10"/>
                <c:pt idx="0">
                  <c:v>5</c:v>
                </c:pt>
                <c:pt idx="1">
                  <c:v>9</c:v>
                </c:pt>
                <c:pt idx="2">
                  <c:v>1</c:v>
                </c:pt>
                <c:pt idx="3">
                  <c:v>2</c:v>
                </c:pt>
                <c:pt idx="8">
                  <c:v>6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797632"/>
        <c:axId val="73799168"/>
      </c:barChart>
      <c:lineChart>
        <c:grouping val="standard"/>
        <c:varyColors val="0"/>
        <c:ser>
          <c:idx val="1"/>
          <c:order val="1"/>
          <c:tx>
            <c:v>Compliance score</c:v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'[Диаграмма в Microsoft PowerPoint]Лист1'!$B$26:$L$26</c:f>
              <c:numCache>
                <c:formatCode>General</c:formatCode>
                <c:ptCount val="11"/>
                <c:pt idx="3">
                  <c:v>0.8</c:v>
                </c:pt>
                <c:pt idx="8">
                  <c:v>1</c:v>
                </c:pt>
                <c:pt idx="10">
                  <c:v>0.9</c:v>
                </c:pt>
              </c:numCache>
            </c:numRef>
          </c:val>
          <c:smooth val="0"/>
        </c:ser>
        <c:ser>
          <c:idx val="2"/>
          <c:order val="2"/>
          <c:tx>
            <c:v>Compliance score for issue</c:v>
          </c:tx>
          <c:marker>
            <c:symbol val="none"/>
          </c:marker>
          <c:val>
            <c:numRef>
              <c:f>'[Диаграмма в Microsoft PowerPoint]Лист1'!$N$32:$W$32</c:f>
              <c:numCache>
                <c:formatCode>General</c:formatCode>
                <c:ptCount val="10"/>
                <c:pt idx="0">
                  <c:v>0.9</c:v>
                </c:pt>
                <c:pt idx="1">
                  <c:v>0.9</c:v>
                </c:pt>
                <c:pt idx="2">
                  <c:v>0.9</c:v>
                </c:pt>
                <c:pt idx="3">
                  <c:v>0.9</c:v>
                </c:pt>
                <c:pt idx="4">
                  <c:v>0.9</c:v>
                </c:pt>
                <c:pt idx="5">
                  <c:v>0.9</c:v>
                </c:pt>
                <c:pt idx="6">
                  <c:v>0.9</c:v>
                </c:pt>
                <c:pt idx="7">
                  <c:v>0.9</c:v>
                </c:pt>
                <c:pt idx="8">
                  <c:v>0.9</c:v>
                </c:pt>
                <c:pt idx="9">
                  <c:v>0.9</c:v>
                </c:pt>
              </c:numCache>
            </c:numRef>
          </c:val>
          <c:smooth val="0"/>
        </c:ser>
        <c:ser>
          <c:idx val="3"/>
          <c:order val="3"/>
          <c:tx>
            <c:v>Compliance score for sphere</c:v>
          </c:tx>
          <c:dLbls>
            <c:dLbl>
              <c:idx val="2"/>
              <c:layout>
                <c:manualLayout>
                  <c:x val="-9.1249604311333388E-3"/>
                  <c:y val="-2.7266292922047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5178288793809559E-3"/>
                  <c:y val="4.5443821536745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8249920862266629E-2"/>
                  <c:y val="-2.7266292922047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03565775876196E-2"/>
                  <c:y val="4.5443821536745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160618189895252E-2"/>
                  <c:y val="-2.7266292922047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85705241401906E-2"/>
                  <c:y val="5.1502997741644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160618189895252E-2"/>
                  <c:y val="-4.2414233434295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'[Диаграмма в Microsoft PowerPoint]Лист1'!$Y$32:$AH$32</c:f>
              <c:numCache>
                <c:formatCode>General</c:formatCode>
                <c:ptCount val="10"/>
                <c:pt idx="2">
                  <c:v>0.74</c:v>
                </c:pt>
                <c:pt idx="3">
                  <c:v>0.64</c:v>
                </c:pt>
                <c:pt idx="4">
                  <c:v>0.74</c:v>
                </c:pt>
                <c:pt idx="5">
                  <c:v>0.7</c:v>
                </c:pt>
                <c:pt idx="6">
                  <c:v>0.78749999999999998</c:v>
                </c:pt>
                <c:pt idx="7">
                  <c:v>0.78</c:v>
                </c:pt>
                <c:pt idx="8">
                  <c:v>0.79</c:v>
                </c:pt>
                <c:pt idx="9">
                  <c:v>0.76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929856"/>
        <c:axId val="73800704"/>
      </c:lineChart>
      <c:catAx>
        <c:axId val="737976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3799168"/>
        <c:crosses val="autoZero"/>
        <c:auto val="1"/>
        <c:lblAlgn val="ctr"/>
        <c:lblOffset val="100"/>
        <c:noMultiLvlLbl val="0"/>
      </c:catAx>
      <c:valAx>
        <c:axId val="737991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3797632"/>
        <c:crosses val="autoZero"/>
        <c:crossBetween val="between"/>
      </c:valAx>
      <c:valAx>
        <c:axId val="7380070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73929856"/>
        <c:crosses val="max"/>
        <c:crossBetween val="between"/>
      </c:valAx>
      <c:catAx>
        <c:axId val="73929856"/>
        <c:scaling>
          <c:orientation val="minMax"/>
        </c:scaling>
        <c:delete val="1"/>
        <c:axPos val="b"/>
        <c:majorTickMark val="out"/>
        <c:minorTickMark val="none"/>
        <c:tickLblPos val="nextTo"/>
        <c:crossAx val="7380070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9253884112797224"/>
          <c:y val="0.1053036899680974"/>
          <c:w val="0.20746115887202762"/>
          <c:h val="0.76798881167225908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99023628415317E-2"/>
          <c:y val="5.1400554097404488E-2"/>
          <c:w val="0.62842051247304498"/>
          <c:h val="0.72719883732842205"/>
        </c:manualLayout>
      </c:layout>
      <c:barChart>
        <c:barDir val="col"/>
        <c:grouping val="clustered"/>
        <c:varyColors val="0"/>
        <c:ser>
          <c:idx val="0"/>
          <c:order val="0"/>
          <c:tx>
            <c:v>Number of commitments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PowerPoint]Лист1'!$B$31:$K$31</c:f>
              <c:strCache>
                <c:ptCount val="10"/>
                <c:pt idx="0">
                  <c:v>Yekaterinbugr 2009</c:v>
                </c:pt>
                <c:pt idx="1">
                  <c:v>Brasilia 2010</c:v>
                </c:pt>
                <c:pt idx="2">
                  <c:v>Sanya 2011</c:v>
                </c:pt>
                <c:pt idx="3">
                  <c:v>Delhi 2012</c:v>
                </c:pt>
                <c:pt idx="4">
                  <c:v>Durban 2013</c:v>
                </c:pt>
                <c:pt idx="5">
                  <c:v>Fortaleza 2014</c:v>
                </c:pt>
                <c:pt idx="6">
                  <c:v>Ufa 2015</c:v>
                </c:pt>
                <c:pt idx="7">
                  <c:v>Goa 2016</c:v>
                </c:pt>
                <c:pt idx="8">
                  <c:v>Xiamen 2017</c:v>
                </c:pt>
                <c:pt idx="9">
                  <c:v>Johannesburg 2018</c:v>
                </c:pt>
              </c:strCache>
            </c:strRef>
          </c:cat>
          <c:val>
            <c:numRef>
              <c:f>'[Диаграмма в Microsoft PowerPoint]Лист1'!$B$33:$K$33</c:f>
              <c:numCache>
                <c:formatCode>General</c:formatCode>
                <c:ptCount val="10"/>
                <c:pt idx="1">
                  <c:v>1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6</c:v>
                </c:pt>
                <c:pt idx="9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749184"/>
        <c:axId val="68769280"/>
      </c:barChart>
      <c:lineChart>
        <c:grouping val="standard"/>
        <c:varyColors val="0"/>
        <c:ser>
          <c:idx val="1"/>
          <c:order val="1"/>
          <c:tx>
            <c:v>Compliance score</c:v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'[Диаграмма в Microsoft PowerPoint]Лист1'!$B$25:$K$25</c:f>
              <c:numCache>
                <c:formatCode>General</c:formatCode>
                <c:ptCount val="10"/>
                <c:pt idx="2">
                  <c:v>0.9</c:v>
                </c:pt>
                <c:pt idx="3">
                  <c:v>0.6</c:v>
                </c:pt>
                <c:pt idx="5">
                  <c:v>1</c:v>
                </c:pt>
                <c:pt idx="7">
                  <c:v>0.9</c:v>
                </c:pt>
              </c:numCache>
            </c:numRef>
          </c:val>
          <c:smooth val="0"/>
        </c:ser>
        <c:ser>
          <c:idx val="2"/>
          <c:order val="2"/>
          <c:tx>
            <c:v>Compliance score for the issue</c:v>
          </c:tx>
          <c:marker>
            <c:symbol val="none"/>
          </c:marker>
          <c:val>
            <c:numRef>
              <c:f>'[Диаграмма в Microsoft PowerPoint]Лист1'!$N$33:$W$33</c:f>
              <c:numCache>
                <c:formatCode>General</c:formatCode>
                <c:ptCount val="10"/>
                <c:pt idx="0">
                  <c:v>0.9</c:v>
                </c:pt>
                <c:pt idx="1">
                  <c:v>0.9</c:v>
                </c:pt>
                <c:pt idx="2">
                  <c:v>0.9</c:v>
                </c:pt>
                <c:pt idx="3">
                  <c:v>0.9</c:v>
                </c:pt>
                <c:pt idx="4">
                  <c:v>0.9</c:v>
                </c:pt>
                <c:pt idx="5">
                  <c:v>0.9</c:v>
                </c:pt>
                <c:pt idx="6">
                  <c:v>0.9</c:v>
                </c:pt>
                <c:pt idx="7">
                  <c:v>0.9</c:v>
                </c:pt>
                <c:pt idx="8">
                  <c:v>0.9</c:v>
                </c:pt>
                <c:pt idx="9">
                  <c:v>0.9</c:v>
                </c:pt>
              </c:numCache>
            </c:numRef>
          </c:val>
          <c:smooth val="0"/>
        </c:ser>
        <c:ser>
          <c:idx val="3"/>
          <c:order val="3"/>
          <c:tx>
            <c:v>compliance score for the sphere</c:v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'[Диаграмма в Microsoft PowerPoint]Лист1'!$Y$32:$AH$32</c:f>
              <c:numCache>
                <c:formatCode>General</c:formatCode>
                <c:ptCount val="10"/>
                <c:pt idx="2">
                  <c:v>0.74</c:v>
                </c:pt>
                <c:pt idx="3">
                  <c:v>0.64</c:v>
                </c:pt>
                <c:pt idx="4">
                  <c:v>0.74</c:v>
                </c:pt>
                <c:pt idx="5">
                  <c:v>0.7</c:v>
                </c:pt>
                <c:pt idx="6">
                  <c:v>0.78749999999999998</c:v>
                </c:pt>
                <c:pt idx="7">
                  <c:v>0.78</c:v>
                </c:pt>
                <c:pt idx="8">
                  <c:v>0.79</c:v>
                </c:pt>
                <c:pt idx="9">
                  <c:v>0.76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921408"/>
        <c:axId val="69919488"/>
      </c:lineChart>
      <c:catAx>
        <c:axId val="687491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8769280"/>
        <c:crosses val="autoZero"/>
        <c:auto val="1"/>
        <c:lblAlgn val="ctr"/>
        <c:lblOffset val="100"/>
        <c:noMultiLvlLbl val="0"/>
      </c:catAx>
      <c:valAx>
        <c:axId val="687692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8749184"/>
        <c:crosses val="autoZero"/>
        <c:crossBetween val="between"/>
      </c:valAx>
      <c:valAx>
        <c:axId val="6991948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69921408"/>
        <c:crosses val="max"/>
        <c:crossBetween val="between"/>
      </c:valAx>
      <c:catAx>
        <c:axId val="69921408"/>
        <c:scaling>
          <c:orientation val="minMax"/>
        </c:scaling>
        <c:delete val="1"/>
        <c:axPos val="b"/>
        <c:majorTickMark val="out"/>
        <c:minorTickMark val="none"/>
        <c:tickLblPos val="nextTo"/>
        <c:crossAx val="6991948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5250760282251228"/>
          <c:y val="0.36893095680621052"/>
          <c:w val="0.23924475400646586"/>
          <c:h val="0.3993889444882859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Рис._!$A$2</c:f>
              <c:strCache>
                <c:ptCount val="1"/>
                <c:pt idx="0">
                  <c:v>No of commitments</c:v>
                </c:pt>
              </c:strCache>
            </c:strRef>
          </c:tx>
          <c:spPr>
            <a:ln w="28575"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1.3891203076628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7782406153256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Рис._!$B$1:$E$1</c:f>
              <c:strCache>
                <c:ptCount val="4"/>
                <c:pt idx="0">
                  <c:v>Ufa 2015 </c:v>
                </c:pt>
                <c:pt idx="1">
                  <c:v>Goa 2016</c:v>
                </c:pt>
                <c:pt idx="2">
                  <c:v>Xiamen 2017</c:v>
                </c:pt>
                <c:pt idx="3">
                  <c:v>Johannesburg 2018</c:v>
                </c:pt>
              </c:strCache>
            </c:strRef>
          </c:cat>
          <c:val>
            <c:numRef>
              <c:f>Рис._!$B$2:$E$2</c:f>
              <c:numCache>
                <c:formatCode>General</c:formatCode>
                <c:ptCount val="4"/>
                <c:pt idx="0">
                  <c:v>17</c:v>
                </c:pt>
                <c:pt idx="1">
                  <c:v>3</c:v>
                </c:pt>
                <c:pt idx="2">
                  <c:v>12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195840"/>
        <c:axId val="70214016"/>
      </c:barChart>
      <c:lineChart>
        <c:grouping val="standard"/>
        <c:varyColors val="0"/>
        <c:ser>
          <c:idx val="1"/>
          <c:order val="1"/>
          <c:tx>
            <c:strRef>
              <c:f>Рис._!$A$3</c:f>
              <c:strCache>
                <c:ptCount val="1"/>
                <c:pt idx="0">
                  <c:v>Average compliance for summit</c:v>
                </c:pt>
              </c:strCache>
            </c:strRef>
          </c:tx>
          <c:marker>
            <c:symbol val="circle"/>
            <c:size val="7"/>
          </c:marker>
          <c:dLbls>
            <c:dLbl>
              <c:idx val="0"/>
              <c:layout>
                <c:manualLayout>
                  <c:x val="-2.2253426666307457E-2"/>
                  <c:y val="3.7043208204341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908391666442211E-2"/>
                  <c:y val="5.0934411280969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3450349998652959E-3"/>
                  <c:y val="-2.3152005127713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Рис._!$B$1:$E$1</c:f>
              <c:strCache>
                <c:ptCount val="4"/>
                <c:pt idx="0">
                  <c:v>Ufa 2015 </c:v>
                </c:pt>
                <c:pt idx="1">
                  <c:v>Goa 2016</c:v>
                </c:pt>
                <c:pt idx="2">
                  <c:v>Xiamen 2017</c:v>
                </c:pt>
                <c:pt idx="3">
                  <c:v>Johannesburg 2018</c:v>
                </c:pt>
              </c:strCache>
            </c:strRef>
          </c:cat>
          <c:val>
            <c:numRef>
              <c:f>Рис._!$B$3:$E$3</c:f>
              <c:numCache>
                <c:formatCode>0%</c:formatCode>
                <c:ptCount val="4"/>
                <c:pt idx="0">
                  <c:v>0.78</c:v>
                </c:pt>
                <c:pt idx="1">
                  <c:v>0.89</c:v>
                </c:pt>
                <c:pt idx="2">
                  <c:v>0.79</c:v>
                </c:pt>
                <c:pt idx="3">
                  <c:v>0.76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32704"/>
        <c:axId val="70226304"/>
      </c:lineChart>
      <c:scatterChart>
        <c:scatterStyle val="lineMarker"/>
        <c:varyColors val="0"/>
        <c:ser>
          <c:idx val="2"/>
          <c:order val="2"/>
          <c:tx>
            <c:strRef>
              <c:f>Рис._!$A$4</c:f>
              <c:strCache>
                <c:ptCount val="1"/>
                <c:pt idx="0">
                  <c:v>Average compliance for issue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-2.7816783332884321E-3"/>
                  <c:y val="-9.2608020510853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816783332884833E-3"/>
                  <c:y val="-2.315200512771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strRef>
              <c:f>Рис._!$B$1:$E$1</c:f>
              <c:strCache>
                <c:ptCount val="4"/>
                <c:pt idx="0">
                  <c:v>Ufa 2015 </c:v>
                </c:pt>
                <c:pt idx="1">
                  <c:v>Goa 2016</c:v>
                </c:pt>
                <c:pt idx="2">
                  <c:v>Xiamen 2017</c:v>
                </c:pt>
                <c:pt idx="3">
                  <c:v>Johannesburg 2018</c:v>
                </c:pt>
              </c:strCache>
            </c:strRef>
          </c:xVal>
          <c:yVal>
            <c:numRef>
              <c:f>Рис._!$B$4:$E$4</c:f>
              <c:numCache>
                <c:formatCode>0%</c:formatCode>
                <c:ptCount val="4"/>
                <c:pt idx="0">
                  <c:v>0.9</c:v>
                </c:pt>
                <c:pt idx="1">
                  <c:v>0.9</c:v>
                </c:pt>
                <c:pt idx="2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232704"/>
        <c:axId val="70226304"/>
      </c:scatterChart>
      <c:catAx>
        <c:axId val="70195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0214016"/>
        <c:crosses val="autoZero"/>
        <c:auto val="1"/>
        <c:lblAlgn val="ctr"/>
        <c:lblOffset val="100"/>
        <c:noMultiLvlLbl val="0"/>
      </c:catAx>
      <c:valAx>
        <c:axId val="70214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0195840"/>
        <c:crosses val="autoZero"/>
        <c:crossBetween val="between"/>
      </c:valAx>
      <c:valAx>
        <c:axId val="70226304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0232704"/>
        <c:crosses val="max"/>
        <c:crossBetween val="between"/>
      </c:valAx>
      <c:catAx>
        <c:axId val="70232704"/>
        <c:scaling>
          <c:orientation val="minMax"/>
        </c:scaling>
        <c:delete val="1"/>
        <c:axPos val="b"/>
        <c:majorTickMark val="out"/>
        <c:minorTickMark val="none"/>
        <c:tickLblPos val="nextTo"/>
        <c:crossAx val="7022630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27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5823" y="0"/>
            <a:ext cx="293327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3327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5823" y="9410700"/>
            <a:ext cx="293327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91843C-89C9-4281-8E23-7B65E3533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682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40C1993-B256-4429-A554-E99E0C8BFC47}" type="datetimeFigureOut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1675" y="742950"/>
            <a:ext cx="536575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C9ECFDE-A017-425B-81C2-AC834EED7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760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C12FB9-DF4B-4403-B9B3-3F2F9445BCC8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40EE6B-8538-4E61-A0EB-E419451DC5CA}" type="slidenum">
              <a:rPr lang="ru-RU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40EE6B-8538-4E61-A0EB-E419451DC5CA}" type="slidenum">
              <a:rPr lang="ru-RU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40EE6B-8538-4E61-A0EB-E419451DC5CA}" type="slidenum">
              <a:rPr lang="ru-RU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40EE6B-8538-4E61-A0EB-E419451DC5CA}" type="slidenum">
              <a:rPr lang="ru-RU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40EE6B-8538-4E61-A0EB-E419451DC5CA}" type="slidenum">
              <a:rPr lang="ru-RU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40EE6B-8538-4E61-A0EB-E419451DC5CA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40EE6B-8538-4E61-A0EB-E419451DC5CA}" type="slidenum">
              <a:rPr lang="ru-RU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40EE6B-8538-4E61-A0EB-E419451DC5CA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40EE6B-8538-4E61-A0EB-E419451DC5CA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40EE6B-8538-4E61-A0EB-E419451DC5CA}" type="slidenum">
              <a:rPr lang="ru-RU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40EE6B-8538-4E61-A0EB-E419451DC5CA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BAF06-DD55-4D9D-BDA3-F14266025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4A256-7917-4C2A-B77A-F1DEBC9C2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827E3-C8F4-433E-931D-5F016DD83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33E64-790A-4EEC-B587-0F09FCA4C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996F1-336A-4D9A-96C0-DDF9BCE3F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87D20-DC76-484A-AE2D-89CB548CA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4D757-E887-4E07-821C-B4208B682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F7BE9-921F-4F81-90C2-2E17556E9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8D7D4-F84C-4F97-8A06-211EABBB7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9D251-906B-4CB6-9ED7-1F49A930F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E08D8-D370-4A8A-9B26-65A1C7299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06D04A7-E727-4EE1-81EB-EAA9138CC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514" y="431154"/>
            <a:ext cx="3915098" cy="1218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Прямоугольник 7"/>
          <p:cNvSpPr>
            <a:spLocks noChangeArrowheads="1"/>
          </p:cNvSpPr>
          <p:nvPr/>
        </p:nvSpPr>
        <p:spPr bwMode="auto">
          <a:xfrm flipH="1">
            <a:off x="-1" y="3390706"/>
            <a:ext cx="3491345" cy="153828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/>
          </a:p>
        </p:txBody>
      </p:sp>
      <p:sp>
        <p:nvSpPr>
          <p:cNvPr id="15363" name="Text Box 23"/>
          <p:cNvSpPr txBox="1">
            <a:spLocks noChangeArrowheads="1"/>
          </p:cNvSpPr>
          <p:nvPr/>
        </p:nvSpPr>
        <p:spPr bwMode="auto">
          <a:xfrm>
            <a:off x="3491344" y="3478983"/>
            <a:ext cx="6608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What the BRICS Compliance Tells Us of the Forum Governance </a:t>
            </a:r>
            <a:r>
              <a:rPr lang="en-US" sz="3200" b="1" dirty="0" smtClean="0"/>
              <a:t>Potential</a:t>
            </a:r>
            <a:endParaRPr lang="ru-RU" sz="3200" dirty="0"/>
          </a:p>
        </p:txBody>
      </p:sp>
      <p:sp>
        <p:nvSpPr>
          <p:cNvPr id="15364" name="Text Box 23"/>
          <p:cNvSpPr txBox="1">
            <a:spLocks noChangeArrowheads="1"/>
          </p:cNvSpPr>
          <p:nvPr/>
        </p:nvSpPr>
        <p:spPr bwMode="auto">
          <a:xfrm>
            <a:off x="-1" y="5236279"/>
            <a:ext cx="4741822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Speaker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Irina Popova, researcher at CIIR of RANEPA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latin typeface="Tahoma" pitchFamily="34" charset="0"/>
                <a:cs typeface="Tahoma" pitchFamily="34" charset="0"/>
              </a:rPr>
              <a:t>E-mail</a:t>
            </a:r>
            <a:r>
              <a:rPr lang="ru-RU" sz="1800" dirty="0">
                <a:latin typeface="Tahoma" pitchFamily="34" charset="0"/>
                <a:cs typeface="Tahoma" pitchFamily="34" charset="0"/>
              </a:rPr>
              <a:t>: </a:t>
            </a:r>
            <a:r>
              <a:rPr lang="en-CA" sz="1800" dirty="0" err="1" smtClean="0">
                <a:latin typeface="Tahoma" pitchFamily="34" charset="0"/>
                <a:cs typeface="Tahoma" pitchFamily="34" charset="0"/>
              </a:rPr>
              <a:t>popova-im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@ranepa.ru</a:t>
            </a:r>
            <a:endParaRPr lang="ru-RU" sz="1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5581403" y="541732"/>
            <a:ext cx="375680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921A1D"/>
                </a:solidFill>
                <a:latin typeface="Tahoma" pitchFamily="34" charset="0"/>
                <a:cs typeface="Tahoma" pitchFamily="34" charset="0"/>
              </a:rPr>
              <a:t>Center for International Institutions Research (CIIR)</a:t>
            </a:r>
            <a:endParaRPr lang="ru-RU" sz="2200" b="1" dirty="0">
              <a:solidFill>
                <a:srgbClr val="921A1D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08863" y="6347402"/>
            <a:ext cx="3265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Moscow, </a:t>
            </a:r>
            <a:r>
              <a:rPr lang="en-US" sz="2000" dirty="0" smtClean="0"/>
              <a:t>2019</a:t>
            </a:r>
            <a:endParaRPr lang="ru-RU" sz="2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809" y="149273"/>
            <a:ext cx="1802638" cy="55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6637853" y="62467"/>
            <a:ext cx="279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Center for International Institutions Research</a:t>
            </a:r>
          </a:p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(CIIR)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791492" y="6400800"/>
            <a:ext cx="2063750" cy="457200"/>
          </a:xfrm>
        </p:spPr>
        <p:txBody>
          <a:bodyPr/>
          <a:lstStyle/>
          <a:p>
            <a:pPr>
              <a:defRPr/>
            </a:pPr>
            <a:fld id="{BBB8D7D4-F84C-4F97-8A06-211EABBB78F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96883" y="1009403"/>
            <a:ext cx="6835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1A1D"/>
                </a:solidFill>
              </a:rPr>
              <a:t>Climate change</a:t>
            </a:r>
            <a:endParaRPr lang="ru-RU" b="1" dirty="0">
              <a:solidFill>
                <a:srgbClr val="921A1D"/>
              </a:solidFill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8147480"/>
              </p:ext>
            </p:extLst>
          </p:nvPr>
        </p:nvGraphicFramePr>
        <p:xfrm>
          <a:off x="296883" y="1781174"/>
          <a:ext cx="9239003" cy="4441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581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809" y="149273"/>
            <a:ext cx="1802638" cy="55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6637853" y="62467"/>
            <a:ext cx="279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Center for International Institutions Research</a:t>
            </a:r>
          </a:p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(CIIR)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791492" y="6400800"/>
            <a:ext cx="2063750" cy="457200"/>
          </a:xfrm>
        </p:spPr>
        <p:txBody>
          <a:bodyPr/>
          <a:lstStyle/>
          <a:p>
            <a:pPr>
              <a:defRPr/>
            </a:pPr>
            <a:fld id="{BBB8D7D4-F84C-4F97-8A06-211EABBB78F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96883" y="1009403"/>
            <a:ext cx="6835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1A1D"/>
                </a:solidFill>
              </a:rPr>
              <a:t>ICT and digital economy</a:t>
            </a:r>
            <a:endParaRPr lang="ru-RU" b="1" dirty="0">
              <a:solidFill>
                <a:srgbClr val="921A1D"/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344080"/>
              </p:ext>
            </p:extLst>
          </p:nvPr>
        </p:nvGraphicFramePr>
        <p:xfrm>
          <a:off x="439387" y="1793174"/>
          <a:ext cx="8338663" cy="4548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8314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6811" y="149273"/>
            <a:ext cx="1945142" cy="60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6637853" y="82047"/>
            <a:ext cx="279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Center for International Institutions Research</a:t>
            </a:r>
          </a:p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(CIIR)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791492" y="6400800"/>
            <a:ext cx="2063750" cy="457200"/>
          </a:xfrm>
        </p:spPr>
        <p:txBody>
          <a:bodyPr/>
          <a:lstStyle/>
          <a:p>
            <a:pPr>
              <a:defRPr/>
            </a:pPr>
            <a:fld id="{BBB8D7D4-F84C-4F97-8A06-211EABBB78F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841663" y="929780"/>
            <a:ext cx="6602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Conclusions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456734"/>
            <a:ext cx="973776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BRICS members made a large number </a:t>
            </a:r>
            <a:r>
              <a:rPr lang="en-US" sz="2600" dirty="0" smtClean="0"/>
              <a:t>of commitments in key areas of global governance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Average compliance score is high, close to the G20 performance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For some issues compliance is higher (ICT and digital economy, health, development, international taxation)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For others compliance remains low (regional security, IFI reform, crime and corruption, finance)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BRICS needs to concentrate on deepening the cooperation in existing spheres and fully implement the decisions, rather than expanding the number of spheres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956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800" y="2989263"/>
            <a:ext cx="2827338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Прямоугольник 5"/>
          <p:cNvSpPr>
            <a:spLocks noChangeArrowheads="1"/>
          </p:cNvSpPr>
          <p:nvPr/>
        </p:nvSpPr>
        <p:spPr bwMode="auto">
          <a:xfrm>
            <a:off x="4678363" y="0"/>
            <a:ext cx="5227637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25603" name="Text Box 2052"/>
          <p:cNvSpPr txBox="1">
            <a:spLocks noChangeArrowheads="1"/>
          </p:cNvSpPr>
          <p:nvPr/>
        </p:nvSpPr>
        <p:spPr bwMode="auto">
          <a:xfrm>
            <a:off x="4678363" y="3165475"/>
            <a:ext cx="52276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Thank you for your attention</a:t>
            </a: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!</a:t>
            </a:r>
            <a:endParaRPr lang="ru-RU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04" name="TextBox 7"/>
          <p:cNvSpPr txBox="1">
            <a:spLocks noChangeArrowheads="1"/>
          </p:cNvSpPr>
          <p:nvPr/>
        </p:nvSpPr>
        <p:spPr bwMode="auto">
          <a:xfrm>
            <a:off x="941058" y="4397519"/>
            <a:ext cx="2794000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 smtClean="0">
                <a:solidFill>
                  <a:srgbClr val="921A1D"/>
                </a:solidFill>
              </a:rPr>
              <a:t>Center for International Institutions Research </a:t>
            </a:r>
            <a:r>
              <a:rPr lang="ru-RU" sz="1800" dirty="0" smtClean="0">
                <a:solidFill>
                  <a:srgbClr val="921A1D"/>
                </a:solidFill>
              </a:rPr>
              <a:t>(</a:t>
            </a:r>
            <a:r>
              <a:rPr lang="en-US" sz="1800" dirty="0" smtClean="0">
                <a:solidFill>
                  <a:srgbClr val="921A1D"/>
                </a:solidFill>
              </a:rPr>
              <a:t>CIIR</a:t>
            </a:r>
            <a:r>
              <a:rPr lang="ru-RU" sz="1800" dirty="0" smtClean="0">
                <a:solidFill>
                  <a:srgbClr val="921A1D"/>
                </a:solidFill>
              </a:rPr>
              <a:t>)</a:t>
            </a:r>
            <a:endParaRPr lang="ru-RU" sz="1800" dirty="0">
              <a:solidFill>
                <a:srgbClr val="921A1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234207"/>
            <a:ext cx="1859476" cy="5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01877" y="928258"/>
            <a:ext cx="932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Outlin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 of the presentation</a:t>
            </a:r>
            <a:endParaRPr lang="ru-RU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8D7D4-F84C-4F97-8A06-211EABBB78F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1621171"/>
            <a:ext cx="9906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n-US" sz="2800" dirty="0" smtClean="0"/>
              <a:t>Methodology of the research</a:t>
            </a:r>
          </a:p>
          <a:p>
            <a:pPr marL="457200" indent="-457200" algn="just">
              <a:buAutoNum type="arabicPeriod"/>
            </a:pPr>
            <a:endParaRPr lang="en-US" sz="2800" dirty="0" smtClean="0"/>
          </a:p>
          <a:p>
            <a:pPr marL="457200" indent="-457200" algn="just">
              <a:buAutoNum type="arabicPeriod"/>
            </a:pPr>
            <a:r>
              <a:rPr lang="en-US" sz="2800" dirty="0" smtClean="0"/>
              <a:t>R</a:t>
            </a:r>
            <a:r>
              <a:rPr lang="en-US" sz="2800" dirty="0" smtClean="0"/>
              <a:t>esults</a:t>
            </a:r>
            <a:r>
              <a:rPr lang="en-US" sz="2800" dirty="0"/>
              <a:t> </a:t>
            </a:r>
            <a:r>
              <a:rPr lang="en-US" sz="2800" dirty="0" smtClean="0"/>
              <a:t>for different spheres of cooperation</a:t>
            </a:r>
          </a:p>
          <a:p>
            <a:pPr marL="457200" indent="-457200" algn="just">
              <a:buAutoNum type="arabicPeriod"/>
            </a:pPr>
            <a:endParaRPr lang="en-US" sz="2800" dirty="0" smtClean="0"/>
          </a:p>
          <a:p>
            <a:pPr marL="457200" indent="-457200" algn="just">
              <a:buAutoNum type="arabicPeriod"/>
            </a:pPr>
            <a:r>
              <a:rPr lang="en-US" sz="2800" dirty="0" smtClean="0"/>
              <a:t>Conclusions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637853" y="216147"/>
            <a:ext cx="279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Center for International Institutions Research</a:t>
            </a:r>
          </a:p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(CIIR)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036" y="3410801"/>
            <a:ext cx="4908591" cy="281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82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234207"/>
            <a:ext cx="1859476" cy="5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01877" y="928258"/>
            <a:ext cx="932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BRICS compliance research methodology</a:t>
            </a:r>
            <a:endParaRPr lang="ru-RU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8D7D4-F84C-4F97-8A06-211EABBB78F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1449170"/>
            <a:ext cx="990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C00000"/>
                </a:solidFill>
              </a:rPr>
              <a:t>Commitments</a:t>
            </a:r>
            <a:r>
              <a:rPr lang="en-US" dirty="0" smtClean="0"/>
              <a:t> </a:t>
            </a:r>
            <a:r>
              <a:rPr lang="en-US" dirty="0"/>
              <a:t>are defined as a discrete, specific, politically binding publicly expressed, collectively agreed to statements of intent; a “promise” or “undertaking” by summit members that they will undertake future action to move toward, meet or adjust to meet an identified welfare target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>
                <a:solidFill>
                  <a:srgbClr val="C00000"/>
                </a:solidFill>
              </a:rPr>
              <a:t>Compliance</a:t>
            </a:r>
            <a:r>
              <a:rPr lang="en-US" dirty="0" smtClean="0"/>
              <a:t> </a:t>
            </a:r>
            <a:r>
              <a:rPr lang="en-US" dirty="0"/>
              <a:t>is national government action geared towards the domestic implementation of the necessary formal legislative and administrative regulations designed to execute summit commitments</a:t>
            </a:r>
            <a:endParaRPr lang="ru-RU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637853" y="216147"/>
            <a:ext cx="279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Center for International Institutions Research</a:t>
            </a:r>
          </a:p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(CIIR)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20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234207"/>
            <a:ext cx="1859476" cy="5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01879" y="832628"/>
            <a:ext cx="932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BRICS compliance research methodology</a:t>
            </a:r>
            <a:endParaRPr lang="ru-RU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8D7D4-F84C-4F97-8A06-211EABBB78F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1294293"/>
            <a:ext cx="9906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The use of </a:t>
            </a:r>
            <a:r>
              <a:rPr lang="en-US" sz="2200" dirty="0" smtClean="0"/>
              <a:t>methodology </a:t>
            </a:r>
            <a:r>
              <a:rPr lang="en-US" sz="2200" dirty="0"/>
              <a:t>provides for cross-institutional, cross-member and cross-issue consistency and </a:t>
            </a:r>
            <a:r>
              <a:rPr lang="en-US" sz="2200" dirty="0" smtClean="0"/>
              <a:t>allows </a:t>
            </a:r>
            <a:r>
              <a:rPr lang="en-US" sz="2200" dirty="0"/>
              <a:t>compatibility and comparability of the compliance performance by different summit institutions and establishes a foundation for evidence-based assessment of the effectiveness of these </a:t>
            </a:r>
            <a:r>
              <a:rPr lang="en-US" sz="2200" dirty="0" smtClean="0"/>
              <a:t>institutions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The </a:t>
            </a:r>
            <a:r>
              <a:rPr lang="en-US" sz="2200" dirty="0"/>
              <a:t>methodology uses a scale from −1 to +</a:t>
            </a:r>
            <a:r>
              <a:rPr lang="en-US" sz="2200" dirty="0" smtClean="0"/>
              <a:t>1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The </a:t>
            </a:r>
            <a:r>
              <a:rPr lang="en-US" sz="2200" dirty="0"/>
              <a:t>scientific scores </a:t>
            </a:r>
            <a:r>
              <a:rPr lang="en-US" sz="2200" dirty="0" smtClean="0"/>
              <a:t>are converted to </a:t>
            </a:r>
            <a:r>
              <a:rPr lang="en-US" sz="2200" dirty="0"/>
              <a:t>percentages, where −1 equals 0% and +1 equals 100</a:t>
            </a:r>
            <a:r>
              <a:rPr lang="en-US" sz="2200" dirty="0" smtClean="0"/>
              <a:t>%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Determining </a:t>
            </a:r>
            <a:r>
              <a:rPr lang="en-US" sz="2200" dirty="0"/>
              <a:t>how much compliance has happened, when, where and by which country, allows one to draw some important conclusions about the overall effectiveness of the summit </a:t>
            </a:r>
            <a:r>
              <a:rPr lang="en-US" sz="2200" dirty="0" smtClean="0"/>
              <a:t>process and make assumptions about the role of the institution in the global governance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637853" y="216147"/>
            <a:ext cx="279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Center for International Institutions Research</a:t>
            </a:r>
          </a:p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(CIIR)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73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558" y="114048"/>
            <a:ext cx="1859476" cy="5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8D7D4-F84C-4F97-8A06-211EABBB78F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792233" y="81722"/>
            <a:ext cx="279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Center for International Institutions Research</a:t>
            </a:r>
          </a:p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(CIIR)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333476"/>
              </p:ext>
            </p:extLst>
          </p:nvPr>
        </p:nvGraphicFramePr>
        <p:xfrm>
          <a:off x="719881" y="1840124"/>
          <a:ext cx="8312726" cy="418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8131" y="950026"/>
            <a:ext cx="9396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Number of commitments and average compliance score (2009-2011)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23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809" y="149273"/>
            <a:ext cx="1802638" cy="55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6637853" y="62467"/>
            <a:ext cx="279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Center for International Institutions Research</a:t>
            </a:r>
          </a:p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(CIIR)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791492" y="6400800"/>
            <a:ext cx="2063750" cy="457200"/>
          </a:xfrm>
        </p:spPr>
        <p:txBody>
          <a:bodyPr/>
          <a:lstStyle/>
          <a:p>
            <a:pPr>
              <a:defRPr/>
            </a:pPr>
            <a:fld id="{BBB8D7D4-F84C-4F97-8A06-211EABBB78F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457071"/>
              </p:ext>
            </p:extLst>
          </p:nvPr>
        </p:nvGraphicFramePr>
        <p:xfrm>
          <a:off x="106878" y="1528971"/>
          <a:ext cx="9324975" cy="4954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6883" y="1009403"/>
            <a:ext cx="6835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1A1D"/>
                </a:solidFill>
              </a:rPr>
              <a:t>Development</a:t>
            </a:r>
            <a:endParaRPr lang="ru-RU" b="1" dirty="0">
              <a:solidFill>
                <a:srgbClr val="921A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2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809" y="149273"/>
            <a:ext cx="1802638" cy="55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6637853" y="62467"/>
            <a:ext cx="279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Center for International Institutions Research</a:t>
            </a:r>
          </a:p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(CIIR)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791492" y="6400800"/>
            <a:ext cx="2063750" cy="457200"/>
          </a:xfrm>
        </p:spPr>
        <p:txBody>
          <a:bodyPr/>
          <a:lstStyle/>
          <a:p>
            <a:pPr>
              <a:defRPr/>
            </a:pPr>
            <a:fld id="{BBB8D7D4-F84C-4F97-8A06-211EABBB78F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96883" y="1009403"/>
            <a:ext cx="6835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1A1D"/>
                </a:solidFill>
              </a:rPr>
              <a:t>International taxation</a:t>
            </a:r>
            <a:endParaRPr lang="ru-RU" b="1" dirty="0">
              <a:solidFill>
                <a:srgbClr val="921A1D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002386"/>
              </p:ext>
            </p:extLst>
          </p:nvPr>
        </p:nvGraphicFramePr>
        <p:xfrm>
          <a:off x="617517" y="1831180"/>
          <a:ext cx="8906493" cy="4486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7269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809" y="149273"/>
            <a:ext cx="1802638" cy="55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6637853" y="62467"/>
            <a:ext cx="279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Center for International Institutions Research</a:t>
            </a:r>
          </a:p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(CIIR)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791492" y="6400800"/>
            <a:ext cx="2063750" cy="457200"/>
          </a:xfrm>
        </p:spPr>
        <p:txBody>
          <a:bodyPr/>
          <a:lstStyle/>
          <a:p>
            <a:pPr>
              <a:defRPr/>
            </a:pPr>
            <a:fld id="{BBB8D7D4-F84C-4F97-8A06-211EABBB78F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96883" y="1009403"/>
            <a:ext cx="6835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1A1D"/>
                </a:solidFill>
              </a:rPr>
              <a:t>Regional security</a:t>
            </a:r>
            <a:endParaRPr lang="ru-RU" b="1" dirty="0">
              <a:solidFill>
                <a:srgbClr val="921A1D"/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427156"/>
              </p:ext>
            </p:extLst>
          </p:nvPr>
        </p:nvGraphicFramePr>
        <p:xfrm>
          <a:off x="296883" y="1664492"/>
          <a:ext cx="9001496" cy="480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0957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809" y="149273"/>
            <a:ext cx="1802638" cy="55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6637853" y="62467"/>
            <a:ext cx="279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Center for International Institutions Research</a:t>
            </a:r>
          </a:p>
          <a:p>
            <a:pPr algn="ctr"/>
            <a:r>
              <a:rPr lang="en-US" sz="1400" dirty="0" smtClean="0">
                <a:latin typeface="Tahoma" pitchFamily="34" charset="0"/>
                <a:cs typeface="Tahoma" pitchFamily="34" charset="0"/>
              </a:rPr>
              <a:t>(CIIR)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791492" y="6400800"/>
            <a:ext cx="2063750" cy="457200"/>
          </a:xfrm>
        </p:spPr>
        <p:txBody>
          <a:bodyPr/>
          <a:lstStyle/>
          <a:p>
            <a:pPr>
              <a:defRPr/>
            </a:pPr>
            <a:fld id="{BBB8D7D4-F84C-4F97-8A06-211EABBB78F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96883" y="1009403"/>
            <a:ext cx="6835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1A1D"/>
                </a:solidFill>
              </a:rPr>
              <a:t>Energy</a:t>
            </a:r>
            <a:endParaRPr lang="ru-RU" b="1" dirty="0">
              <a:solidFill>
                <a:srgbClr val="921A1D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370476"/>
              </p:ext>
            </p:extLst>
          </p:nvPr>
        </p:nvGraphicFramePr>
        <p:xfrm>
          <a:off x="54635" y="1852551"/>
          <a:ext cx="9742508" cy="4191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0703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8548</TotalTime>
  <Words>585</Words>
  <Application>Microsoft Office PowerPoint</Application>
  <PresentationFormat>Лист A4 (210x297 мм)</PresentationFormat>
  <Paragraphs>145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Лаврищева Анастасия Анатольевна</dc:creator>
  <cp:lastModifiedBy>Popova Irina </cp:lastModifiedBy>
  <cp:revision>392</cp:revision>
  <cp:lastPrinted>2016-06-21T09:43:36Z</cp:lastPrinted>
  <dcterms:created xsi:type="dcterms:W3CDTF">2003-02-28T13:27:04Z</dcterms:created>
  <dcterms:modified xsi:type="dcterms:W3CDTF">2019-10-09T14:06:00Z</dcterms:modified>
</cp:coreProperties>
</file>