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  <p:sldMasterId id="2147483680" r:id="rId3"/>
    <p:sldMasterId id="2147483684" r:id="rId4"/>
    <p:sldMasterId id="2147483695" r:id="rId5"/>
    <p:sldMasterId id="2147483707" r:id="rId6"/>
  </p:sldMasterIdLst>
  <p:notesMasterIdLst>
    <p:notesMasterId r:id="rId18"/>
  </p:notesMasterIdLst>
  <p:handoutMasterIdLst>
    <p:handoutMasterId r:id="rId19"/>
  </p:handoutMasterIdLst>
  <p:sldIdLst>
    <p:sldId id="271" r:id="rId7"/>
    <p:sldId id="277" r:id="rId8"/>
    <p:sldId id="276" r:id="rId9"/>
    <p:sldId id="273" r:id="rId10"/>
    <p:sldId id="272" r:id="rId11"/>
    <p:sldId id="274" r:id="rId12"/>
    <p:sldId id="275" r:id="rId13"/>
    <p:sldId id="267" r:id="rId14"/>
    <p:sldId id="268" r:id="rId15"/>
    <p:sldId id="278" r:id="rId16"/>
    <p:sldId id="281" r:id="rId17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бложка" id="{90531B08-7CDB-E94B-A6BE-E3DC4BDD649D}">
          <p14:sldIdLst/>
        </p14:section>
        <p14:section name="тело презентации" id="{BE8F38CE-5F2F-E44E-89B9-41F31378D9A8}">
          <p14:sldIdLst>
            <p14:sldId id="271"/>
            <p14:sldId id="277"/>
            <p14:sldId id="276"/>
            <p14:sldId id="273"/>
            <p14:sldId id="272"/>
            <p14:sldId id="274"/>
            <p14:sldId id="275"/>
            <p14:sldId id="267"/>
            <p14:sldId id="268"/>
            <p14:sldId id="278"/>
            <p14:sldId id="28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3520">
          <p15:clr>
            <a:srgbClr val="A4A3A4"/>
          </p15:clr>
        </p15:guide>
        <p15:guide id="2" pos="5272">
          <p15:clr>
            <a:srgbClr val="A4A3A4"/>
          </p15:clr>
        </p15:guide>
        <p15:guide id="3" pos="67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222"/>
    <a:srgbClr val="463232"/>
    <a:srgbClr val="6D69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1094" autoAdjust="0"/>
  </p:normalViewPr>
  <p:slideViewPr>
    <p:cSldViewPr snapToGrid="0" snapToObjects="1">
      <p:cViewPr>
        <p:scale>
          <a:sx n="90" d="100"/>
          <a:sy n="90" d="100"/>
        </p:scale>
        <p:origin x="-564" y="836"/>
      </p:cViewPr>
      <p:guideLst>
        <p:guide orient="horz" pos="3520"/>
        <p:guide pos="5272"/>
        <p:guide pos="6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46" d="100"/>
          <a:sy n="146" d="100"/>
        </p:scale>
        <p:origin x="-6824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circle"/>
            <c:size val="15"/>
            <c:spPr>
              <a:solidFill>
                <a:schemeClr val="bg1"/>
              </a:solidFill>
              <a:ln w="38100"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C0B-4F65-A297-C008D4D11B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circle"/>
            <c:size val="15"/>
            <c:spPr>
              <a:solidFill>
                <a:schemeClr val="bg1"/>
              </a:solidFill>
              <a:ln w="38100">
                <a:solidFill>
                  <a:schemeClr val="accent2"/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C0B-4F65-A297-C008D4D11B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100">
              <a:solidFill>
                <a:schemeClr val="tx2"/>
              </a:solidFill>
            </a:ln>
          </c:spPr>
          <c:marker>
            <c:symbol val="circle"/>
            <c:size val="15"/>
            <c:spPr>
              <a:solidFill>
                <a:schemeClr val="bg1"/>
              </a:solidFill>
              <a:ln w="38100">
                <a:solidFill>
                  <a:schemeClr val="tx2"/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C0B-4F65-A297-C008D4D11B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962752"/>
        <c:axId val="147812288"/>
      </c:lineChart>
      <c:catAx>
        <c:axId val="189962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7812288"/>
        <c:crosses val="autoZero"/>
        <c:auto val="1"/>
        <c:lblAlgn val="ctr"/>
        <c:lblOffset val="100"/>
        <c:noMultiLvlLbl val="0"/>
      </c:catAx>
      <c:valAx>
        <c:axId val="147812288"/>
        <c:scaling>
          <c:orientation val="minMax"/>
        </c:scaling>
        <c:delete val="0"/>
        <c:axPos val="l"/>
        <c:majorGridlines>
          <c:spPr>
            <a:ln w="3175" cmpd="sng">
              <a:solidFill>
                <a:schemeClr val="tx1"/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9962752"/>
        <c:crosses val="autoZero"/>
        <c:crossBetween val="between"/>
      </c:valAx>
      <c:spPr>
        <a:ln w="3175" cmpd="sng">
          <a:noFill/>
          <a:prstDash val="sysDash"/>
        </a:ln>
      </c:spPr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06-470E-8ED7-E75AADD74F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06-470E-8ED7-E75AADD74F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006-470E-8ED7-E75AADD74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5487990280955297"/>
          <c:y val="0.35254724409448801"/>
          <c:w val="0.129763211826352"/>
          <c:h val="0.3011555118110240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GDP annual growth in BRICS countries, %, 1990–2018</a:t>
            </a:r>
            <a:endParaRPr lang="ru-RU" sz="18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'[GDP BRICS.xlsx]Data'!$A$2</c:f>
              <c:strCache>
                <c:ptCount val="1"/>
                <c:pt idx="0">
                  <c:v>Brazil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'[GDP BRICS.xlsx]Data'!$B$1:$AD$1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'[GDP BRICS.xlsx]Data'!$B$2:$AD$2</c:f>
              <c:numCache>
                <c:formatCode>0.0</c:formatCode>
                <c:ptCount val="29"/>
                <c:pt idx="0">
                  <c:v>-3.1023559487500734</c:v>
                </c:pt>
                <c:pt idx="1">
                  <c:v>1.5119372381542604</c:v>
                </c:pt>
                <c:pt idx="2">
                  <c:v>-0.46691321173774725</c:v>
                </c:pt>
                <c:pt idx="3">
                  <c:v>4.6651689904599465</c:v>
                </c:pt>
                <c:pt idx="4">
                  <c:v>5.3345517016817041</c:v>
                </c:pt>
                <c:pt idx="5">
                  <c:v>4.4167313554373493</c:v>
                </c:pt>
                <c:pt idx="6">
                  <c:v>2.2075355267745778</c:v>
                </c:pt>
                <c:pt idx="7">
                  <c:v>3.3948459848441672</c:v>
                </c:pt>
                <c:pt idx="8">
                  <c:v>0.33809790295245534</c:v>
                </c:pt>
                <c:pt idx="9">
                  <c:v>0.46793756737825731</c:v>
                </c:pt>
                <c:pt idx="10">
                  <c:v>4.387949442673829</c:v>
                </c:pt>
                <c:pt idx="11">
                  <c:v>1.3898964032589447</c:v>
                </c:pt>
                <c:pt idx="12">
                  <c:v>3.0534618579525414</c:v>
                </c:pt>
                <c:pt idx="13">
                  <c:v>1.1408289981000905</c:v>
                </c:pt>
                <c:pt idx="14">
                  <c:v>5.7599646387177472</c:v>
                </c:pt>
                <c:pt idx="15">
                  <c:v>3.2021313799023545</c:v>
                </c:pt>
                <c:pt idx="16">
                  <c:v>3.9619887218498917</c:v>
                </c:pt>
                <c:pt idx="17">
                  <c:v>6.0698706077183715</c:v>
                </c:pt>
                <c:pt idx="18">
                  <c:v>5.0941954473271664</c:v>
                </c:pt>
                <c:pt idx="19">
                  <c:v>-0.12581199941486432</c:v>
                </c:pt>
                <c:pt idx="20">
                  <c:v>7.5282258300556322</c:v>
                </c:pt>
                <c:pt idx="21">
                  <c:v>3.9744230794470212</c:v>
                </c:pt>
                <c:pt idx="22">
                  <c:v>1.9211759857653732</c:v>
                </c:pt>
                <c:pt idx="23">
                  <c:v>3.004822669444323</c:v>
                </c:pt>
                <c:pt idx="24">
                  <c:v>0.50395574024224743</c:v>
                </c:pt>
                <c:pt idx="25">
                  <c:v>-3.5457633926942549</c:v>
                </c:pt>
                <c:pt idx="26">
                  <c:v>-3.3054543126685161</c:v>
                </c:pt>
                <c:pt idx="27">
                  <c:v>1.0638612592451153</c:v>
                </c:pt>
                <c:pt idx="28">
                  <c:v>1.11757918028799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ED1-412A-BBEC-32B9ECAD1D1D}"/>
            </c:ext>
          </c:extLst>
        </c:ser>
        <c:ser>
          <c:idx val="1"/>
          <c:order val="1"/>
          <c:tx>
            <c:strRef>
              <c:f>'[GDP BRICS.xlsx]Data'!$A$3</c:f>
              <c:strCache>
                <c:ptCount val="1"/>
                <c:pt idx="0">
                  <c:v>Russian Federation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'[GDP BRICS.xlsx]Data'!$B$1:$AD$1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'[GDP BRICS.xlsx]Data'!$B$3:$AD$3</c:f>
              <c:numCache>
                <c:formatCode>0.0</c:formatCode>
                <c:ptCount val="29"/>
                <c:pt idx="0">
                  <c:v>-2.9999956422359162</c:v>
                </c:pt>
                <c:pt idx="1">
                  <c:v>-5.0469394513106067</c:v>
                </c:pt>
                <c:pt idx="2">
                  <c:v>-14.531073773844426</c:v>
                </c:pt>
                <c:pt idx="3">
                  <c:v>-8.6685403413885354</c:v>
                </c:pt>
                <c:pt idx="4">
                  <c:v>-12.569755979645336</c:v>
                </c:pt>
                <c:pt idx="5">
                  <c:v>-4.1435284057152444</c:v>
                </c:pt>
                <c:pt idx="6">
                  <c:v>-3.7550694392204207</c:v>
                </c:pt>
                <c:pt idx="7">
                  <c:v>1.3999158048037259</c:v>
                </c:pt>
                <c:pt idx="8">
                  <c:v>-5.2999616253785291</c:v>
                </c:pt>
                <c:pt idx="9">
                  <c:v>6.3999146899214736</c:v>
                </c:pt>
                <c:pt idx="10">
                  <c:v>10.000066815591339</c:v>
                </c:pt>
                <c:pt idx="11">
                  <c:v>5.1000512252554984</c:v>
                </c:pt>
                <c:pt idx="12">
                  <c:v>4.6999919088551962</c:v>
                </c:pt>
                <c:pt idx="13">
                  <c:v>7.2999523444154306</c:v>
                </c:pt>
                <c:pt idx="14">
                  <c:v>7.1999478699561195</c:v>
                </c:pt>
                <c:pt idx="15">
                  <c:v>6.3999654479608807</c:v>
                </c:pt>
                <c:pt idx="16">
                  <c:v>8.2000682549728339</c:v>
                </c:pt>
                <c:pt idx="17">
                  <c:v>8.4999777683911475</c:v>
                </c:pt>
                <c:pt idx="18">
                  <c:v>5.1999692650504699</c:v>
                </c:pt>
                <c:pt idx="19">
                  <c:v>-7.7999939133874534</c:v>
                </c:pt>
                <c:pt idx="20">
                  <c:v>4.4999999999999716</c:v>
                </c:pt>
                <c:pt idx="21">
                  <c:v>4.3000291857184294</c:v>
                </c:pt>
                <c:pt idx="22">
                  <c:v>3.7000570551545451</c:v>
                </c:pt>
                <c:pt idx="23">
                  <c:v>1.800000140176877</c:v>
                </c:pt>
                <c:pt idx="24">
                  <c:v>0.69999942969968743</c:v>
                </c:pt>
                <c:pt idx="25">
                  <c:v>-2.3077335053232559</c:v>
                </c:pt>
                <c:pt idx="26">
                  <c:v>0.32928233248073013</c:v>
                </c:pt>
                <c:pt idx="27">
                  <c:v>1.6301959443906213</c:v>
                </c:pt>
                <c:pt idx="28">
                  <c:v>2.2548400528961992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ED1-412A-BBEC-32B9ECAD1D1D}"/>
            </c:ext>
          </c:extLst>
        </c:ser>
        <c:ser>
          <c:idx val="2"/>
          <c:order val="2"/>
          <c:tx>
            <c:strRef>
              <c:f>'[GDP BRICS.xlsx]Data'!$A$4</c:f>
              <c:strCache>
                <c:ptCount val="1"/>
                <c:pt idx="0">
                  <c:v>India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'[GDP BRICS.xlsx]Data'!$B$1:$AD$1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'[GDP BRICS.xlsx]Data'!$B$4:$AD$4</c:f>
              <c:numCache>
                <c:formatCode>0.0</c:formatCode>
                <c:ptCount val="29"/>
                <c:pt idx="0">
                  <c:v>5.5334545630644243</c:v>
                </c:pt>
                <c:pt idx="1">
                  <c:v>1.0568314331178073</c:v>
                </c:pt>
                <c:pt idx="2">
                  <c:v>5.4823960216761094</c:v>
                </c:pt>
                <c:pt idx="3">
                  <c:v>4.7507762195452869</c:v>
                </c:pt>
                <c:pt idx="4">
                  <c:v>6.6589240673603882</c:v>
                </c:pt>
                <c:pt idx="5">
                  <c:v>7.574491840164967</c:v>
                </c:pt>
                <c:pt idx="6">
                  <c:v>7.5495222490300335</c:v>
                </c:pt>
                <c:pt idx="7">
                  <c:v>4.0498208490896417</c:v>
                </c:pt>
                <c:pt idx="8">
                  <c:v>6.1844158207090345</c:v>
                </c:pt>
                <c:pt idx="9">
                  <c:v>8.8457555611187786</c:v>
                </c:pt>
                <c:pt idx="10">
                  <c:v>3.8409911567417652</c:v>
                </c:pt>
                <c:pt idx="11">
                  <c:v>4.8239662640969101</c:v>
                </c:pt>
                <c:pt idx="12">
                  <c:v>3.8039753212710536</c:v>
                </c:pt>
                <c:pt idx="13">
                  <c:v>7.860381475312181</c:v>
                </c:pt>
                <c:pt idx="14">
                  <c:v>7.9229434186000702</c:v>
                </c:pt>
                <c:pt idx="15">
                  <c:v>7.9234286673551821</c:v>
                </c:pt>
                <c:pt idx="16">
                  <c:v>8.0607288996374109</c:v>
                </c:pt>
                <c:pt idx="17">
                  <c:v>7.6608241575560925</c:v>
                </c:pt>
                <c:pt idx="18">
                  <c:v>3.0866993740886954</c:v>
                </c:pt>
                <c:pt idx="19">
                  <c:v>7.8618823715500099</c:v>
                </c:pt>
                <c:pt idx="20">
                  <c:v>8.4975868759931643</c:v>
                </c:pt>
                <c:pt idx="21">
                  <c:v>5.2413142248111058</c:v>
                </c:pt>
                <c:pt idx="22">
                  <c:v>5.456387551665884</c:v>
                </c:pt>
                <c:pt idx="23">
                  <c:v>6.3861064009482504</c:v>
                </c:pt>
                <c:pt idx="24">
                  <c:v>7.4102276050885223</c:v>
                </c:pt>
                <c:pt idx="25">
                  <c:v>7.996253785714714</c:v>
                </c:pt>
                <c:pt idx="26">
                  <c:v>8.1695265054713815</c:v>
                </c:pt>
                <c:pt idx="27">
                  <c:v>7.1678888608653466</c:v>
                </c:pt>
                <c:pt idx="28">
                  <c:v>6.9823335558537423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ED1-412A-BBEC-32B9ECAD1D1D}"/>
            </c:ext>
          </c:extLst>
        </c:ser>
        <c:ser>
          <c:idx val="3"/>
          <c:order val="3"/>
          <c:tx>
            <c:strRef>
              <c:f>'[GDP BRICS.xlsx]Data'!$A$5</c:f>
              <c:strCache>
                <c:ptCount val="1"/>
                <c:pt idx="0">
                  <c:v>China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'[GDP BRICS.xlsx]Data'!$B$1:$AD$1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'[GDP BRICS.xlsx]Data'!$B$5:$AD$5</c:f>
              <c:numCache>
                <c:formatCode>0.0</c:formatCode>
                <c:ptCount val="29"/>
                <c:pt idx="0">
                  <c:v>3.9071138960559182</c:v>
                </c:pt>
                <c:pt idx="1">
                  <c:v>9.2940759134445585</c:v>
                </c:pt>
                <c:pt idx="2">
                  <c:v>14.216163583252211</c:v>
                </c:pt>
                <c:pt idx="3">
                  <c:v>13.867576015913599</c:v>
                </c:pt>
                <c:pt idx="4">
                  <c:v>13.052158722235646</c:v>
                </c:pt>
                <c:pt idx="5">
                  <c:v>10.949227373068609</c:v>
                </c:pt>
                <c:pt idx="6">
                  <c:v>9.9283724631920904</c:v>
                </c:pt>
                <c:pt idx="7">
                  <c:v>9.2307692307686438</c:v>
                </c:pt>
                <c:pt idx="8">
                  <c:v>7.8376139188070653</c:v>
                </c:pt>
                <c:pt idx="9">
                  <c:v>7.6674861708664537</c:v>
                </c:pt>
                <c:pt idx="10">
                  <c:v>8.4915084915086396</c:v>
                </c:pt>
                <c:pt idx="11">
                  <c:v>8.3399105498553467</c:v>
                </c:pt>
                <c:pt idx="12">
                  <c:v>9.1306459446331303</c:v>
                </c:pt>
                <c:pt idx="13">
                  <c:v>10.035603026257277</c:v>
                </c:pt>
                <c:pt idx="14">
                  <c:v>10.111223458038538</c:v>
                </c:pt>
                <c:pt idx="15">
                  <c:v>11.395775941230383</c:v>
                </c:pt>
                <c:pt idx="16">
                  <c:v>12.719479020690883</c:v>
                </c:pt>
                <c:pt idx="17">
                  <c:v>14.231388035688326</c:v>
                </c:pt>
                <c:pt idx="18">
                  <c:v>9.6542893725991803</c:v>
                </c:pt>
                <c:pt idx="19">
                  <c:v>9.3998131714150759</c:v>
                </c:pt>
                <c:pt idx="20">
                  <c:v>10.636140463229893</c:v>
                </c:pt>
                <c:pt idx="21">
                  <c:v>9.5509140900101386</c:v>
                </c:pt>
                <c:pt idx="22">
                  <c:v>7.8596274932851031</c:v>
                </c:pt>
                <c:pt idx="23">
                  <c:v>7.7686152841280602</c:v>
                </c:pt>
                <c:pt idx="24">
                  <c:v>7.2995189211712415</c:v>
                </c:pt>
                <c:pt idx="25">
                  <c:v>6.9053166701970241</c:v>
                </c:pt>
                <c:pt idx="26">
                  <c:v>6.7366752526253606</c:v>
                </c:pt>
                <c:pt idx="27">
                  <c:v>6.7570076109151103</c:v>
                </c:pt>
                <c:pt idx="28">
                  <c:v>6.6000000000000085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ED1-412A-BBEC-32B9ECAD1D1D}"/>
            </c:ext>
          </c:extLst>
        </c:ser>
        <c:ser>
          <c:idx val="4"/>
          <c:order val="4"/>
          <c:tx>
            <c:strRef>
              <c:f>'[GDP BRICS.xlsx]Data'!$A$6</c:f>
              <c:strCache>
                <c:ptCount val="1"/>
                <c:pt idx="0">
                  <c:v>South Africa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'[GDP BRICS.xlsx]Data'!$B$1:$AD$1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'[GDP BRICS.xlsx]Data'!$B$6:$AD$6</c:f>
              <c:numCache>
                <c:formatCode>0.0</c:formatCode>
                <c:ptCount val="29"/>
                <c:pt idx="0">
                  <c:v>-0.31778567576330374</c:v>
                </c:pt>
                <c:pt idx="1">
                  <c:v>-1.0182198732135816</c:v>
                </c:pt>
                <c:pt idx="2">
                  <c:v>-2.1370568887736852</c:v>
                </c:pt>
                <c:pt idx="3">
                  <c:v>1.2335199133292747</c:v>
                </c:pt>
                <c:pt idx="4">
                  <c:v>3.2000010493424611</c:v>
                </c:pt>
                <c:pt idx="5">
                  <c:v>3.0999954183264435</c:v>
                </c:pt>
                <c:pt idx="6">
                  <c:v>4.2999989609346301</c:v>
                </c:pt>
                <c:pt idx="7">
                  <c:v>2.6000021162801374</c:v>
                </c:pt>
                <c:pt idx="8">
                  <c:v>0.50000090515275986</c:v>
                </c:pt>
                <c:pt idx="9">
                  <c:v>2.3999962445644343</c:v>
                </c:pt>
                <c:pt idx="10">
                  <c:v>4.2000034755179456</c:v>
                </c:pt>
                <c:pt idx="11">
                  <c:v>2.6999945671374093</c:v>
                </c:pt>
                <c:pt idx="12">
                  <c:v>3.7003823517559624</c:v>
                </c:pt>
                <c:pt idx="13">
                  <c:v>2.9490791374903012</c:v>
                </c:pt>
                <c:pt idx="14">
                  <c:v>4.5545527447270899</c:v>
                </c:pt>
                <c:pt idx="15">
                  <c:v>5.2770563116365992</c:v>
                </c:pt>
                <c:pt idx="16">
                  <c:v>5.6037976571201114</c:v>
                </c:pt>
                <c:pt idx="17">
                  <c:v>5.3604758905366339</c:v>
                </c:pt>
                <c:pt idx="18">
                  <c:v>3.1910467411567822</c:v>
                </c:pt>
                <c:pt idx="19">
                  <c:v>-1.5380893337992063</c:v>
                </c:pt>
                <c:pt idx="20">
                  <c:v>3.0397308136016647</c:v>
                </c:pt>
                <c:pt idx="21">
                  <c:v>3.2841681423114011</c:v>
                </c:pt>
                <c:pt idx="22">
                  <c:v>2.2133548084844108</c:v>
                </c:pt>
                <c:pt idx="23">
                  <c:v>2.4852005003105972</c:v>
                </c:pt>
                <c:pt idx="24">
                  <c:v>1.8469916036571732</c:v>
                </c:pt>
                <c:pt idx="25">
                  <c:v>1.2795492815156848</c:v>
                </c:pt>
                <c:pt idx="26">
                  <c:v>0.56534494382418643</c:v>
                </c:pt>
                <c:pt idx="27">
                  <c:v>1.3167448604874323</c:v>
                </c:pt>
                <c:pt idx="28">
                  <c:v>0.62207489828497842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DED1-412A-BBEC-32B9ECAD1D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345920"/>
        <c:axId val="183446912"/>
      </c:lineChart>
      <c:catAx>
        <c:axId val="20334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446912"/>
        <c:crosses val="autoZero"/>
        <c:auto val="1"/>
        <c:lblAlgn val="ctr"/>
        <c:lblOffset val="100"/>
        <c:noMultiLvlLbl val="0"/>
      </c:catAx>
      <c:valAx>
        <c:axId val="18344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34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Образец!$A$2</c:f>
              <c:strCache>
                <c:ptCount val="1"/>
                <c:pt idx="0">
                  <c:v>US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28575">
                <a:solidFill>
                  <a:schemeClr val="accent1"/>
                </a:solidFill>
              </a:ln>
            </c:spPr>
          </c:marker>
          <c:cat>
            <c:numRef>
              <c:f>Образец!$B$1:$AI$1</c:f>
              <c:numCache>
                <c:formatCode>General</c:formatCode>
                <c:ptCount val="34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</c:numCache>
            </c:numRef>
          </c:cat>
          <c:val>
            <c:numRef>
              <c:f>Образец!$B$2:$AI$2</c:f>
              <c:numCache>
                <c:formatCode>0.00</c:formatCode>
                <c:ptCount val="34"/>
                <c:pt idx="0">
                  <c:v>4.5737233173756824</c:v>
                </c:pt>
                <c:pt idx="1">
                  <c:v>4.5854987939124427</c:v>
                </c:pt>
                <c:pt idx="2">
                  <c:v>4.7286072264466785</c:v>
                </c:pt>
                <c:pt idx="3">
                  <c:v>4.9488252576512597</c:v>
                </c:pt>
                <c:pt idx="4">
                  <c:v>5.037940802708202</c:v>
                </c:pt>
                <c:pt idx="5" formatCode="General">
                  <c:v>4.9465535704206083</c:v>
                </c:pt>
                <c:pt idx="6" formatCode="General">
                  <c:v>4.9004044556926418</c:v>
                </c:pt>
                <c:pt idx="7" formatCode="General">
                  <c:v>4.9782144890401279</c:v>
                </c:pt>
                <c:pt idx="8" formatCode="General">
                  <c:v>5.0936960379167502</c:v>
                </c:pt>
                <c:pt idx="9" formatCode="General">
                  <c:v>5.1706386012685996</c:v>
                </c:pt>
                <c:pt idx="10" formatCode="General">
                  <c:v>5.2011234758680205</c:v>
                </c:pt>
                <c:pt idx="11" formatCode="General">
                  <c:v>5.3838172333739251</c:v>
                </c:pt>
                <c:pt idx="12" formatCode="General">
                  <c:v>5.4903113924778069</c:v>
                </c:pt>
                <c:pt idx="13" formatCode="General">
                  <c:v>5.5283673618183684</c:v>
                </c:pt>
                <c:pt idx="14" formatCode="General">
                  <c:v>5.5771465516090784</c:v>
                </c:pt>
                <c:pt idx="15" formatCode="General">
                  <c:v>5.7482933407801227</c:v>
                </c:pt>
                <c:pt idx="16" formatCode="General">
                  <c:v>5.6368328868336972</c:v>
                </c:pt>
                <c:pt idx="17" formatCode="General">
                  <c:v>5.6518766138956584</c:v>
                </c:pt>
                <c:pt idx="18" formatCode="General">
                  <c:v>5.7174603757082263</c:v>
                </c:pt>
                <c:pt idx="19" formatCode="General">
                  <c:v>5.8159777937221984</c:v>
                </c:pt>
                <c:pt idx="20" formatCode="General">
                  <c:v>5.851321940432074</c:v>
                </c:pt>
                <c:pt idx="21" formatCode="General">
                  <c:v>5.7709604029604051</c:v>
                </c:pt>
                <c:pt idx="22" formatCode="General">
                  <c:v>5.861100735909857</c:v>
                </c:pt>
                <c:pt idx="23" formatCode="General">
                  <c:v>5.6757023043997519</c:v>
                </c:pt>
                <c:pt idx="24" formatCode="General">
                  <c:v>5.2638963925946705</c:v>
                </c:pt>
                <c:pt idx="25" formatCode="General">
                  <c:v>5.4655934654229164</c:v>
                </c:pt>
                <c:pt idx="26" formatCode="General">
                  <c:v>5.3557063866635248</c:v>
                </c:pt>
                <c:pt idx="27" formatCode="General">
                  <c:v>5.137040657945704</c:v>
                </c:pt>
                <c:pt idx="28" formatCode="General">
                  <c:v>5.2604714025959884</c:v>
                </c:pt>
                <c:pt idx="29" formatCode="General">
                  <c:v>5.300386902419846</c:v>
                </c:pt>
                <c:pt idx="30" formatCode="General">
                  <c:v>5.1536929568609429</c:v>
                </c:pt>
                <c:pt idx="31" formatCode="General">
                  <c:v>5.0537186640803062</c:v>
                </c:pt>
                <c:pt idx="32" formatCode="General">
                  <c:v>5.0143567607378223</c:v>
                </c:pt>
                <c:pt idx="33" formatCode="General">
                  <c:v>5.1451631872039396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325E-4782-88A6-A42E1E97797C}"/>
            </c:ext>
          </c:extLst>
        </c:ser>
        <c:ser>
          <c:idx val="1"/>
          <c:order val="1"/>
          <c:tx>
            <c:strRef>
              <c:f>Образец!$A$3</c:f>
              <c:strCache>
                <c:ptCount val="1"/>
                <c:pt idx="0">
                  <c:v>Russian Federation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28575">
                <a:solidFill>
                  <a:schemeClr val="accent2"/>
                </a:solidFill>
              </a:ln>
            </c:spPr>
          </c:marker>
          <c:cat>
            <c:numRef>
              <c:f>Образец!$B$1:$AI$1</c:f>
              <c:numCache>
                <c:formatCode>General</c:formatCode>
                <c:ptCount val="34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</c:numCache>
            </c:numRef>
          </c:cat>
          <c:val>
            <c:numRef>
              <c:f>Образец!$B$3:$AI$3</c:f>
              <c:numCache>
                <c:formatCode>0.00</c:formatCode>
                <c:ptCount val="34"/>
                <c:pt idx="0">
                  <c:v>2.1729805018388091</c:v>
                </c:pt>
                <c:pt idx="1">
                  <c:v>2.2114219187961588</c:v>
                </c:pt>
                <c:pt idx="2">
                  <c:v>2.2689814403754061</c:v>
                </c:pt>
                <c:pt idx="3">
                  <c:v>2.292441008539444</c:v>
                </c:pt>
                <c:pt idx="4">
                  <c:v>2.2907993980695447</c:v>
                </c:pt>
                <c:pt idx="5" formatCode="General">
                  <c:v>2.2346693494027496</c:v>
                </c:pt>
                <c:pt idx="6" formatCode="General">
                  <c:v>2.1689070544807736</c:v>
                </c:pt>
                <c:pt idx="7" formatCode="General">
                  <c:v>2.0734319767882798</c:v>
                </c:pt>
                <c:pt idx="8" formatCode="General">
                  <c:v>1.8967221450722327</c:v>
                </c:pt>
                <c:pt idx="9" formatCode="General">
                  <c:v>1.72765969008345</c:v>
                </c:pt>
                <c:pt idx="10" formatCode="General">
                  <c:v>1.6178097275090311</c:v>
                </c:pt>
                <c:pt idx="11" formatCode="General">
                  <c:v>1.5642131588124002</c:v>
                </c:pt>
                <c:pt idx="12" formatCode="General">
                  <c:v>1.4641280647740689</c:v>
                </c:pt>
                <c:pt idx="13" formatCode="General">
                  <c:v>1.446989178005031</c:v>
                </c:pt>
                <c:pt idx="14" formatCode="General">
                  <c:v>1.4469700670771954</c:v>
                </c:pt>
                <c:pt idx="15" formatCode="General">
                  <c:v>1.4533439248477968</c:v>
                </c:pt>
                <c:pt idx="16" formatCode="General">
                  <c:v>1.4665079737913795</c:v>
                </c:pt>
                <c:pt idx="17" formatCode="General">
                  <c:v>1.4662719474060679</c:v>
                </c:pt>
                <c:pt idx="18" formatCode="General">
                  <c:v>1.4952056150088062</c:v>
                </c:pt>
                <c:pt idx="19" formatCode="General">
                  <c:v>1.4903027114055953</c:v>
                </c:pt>
                <c:pt idx="20" formatCode="General">
                  <c:v>1.466601692385598</c:v>
                </c:pt>
                <c:pt idx="21" formatCode="General">
                  <c:v>1.5349986020276922</c:v>
                </c:pt>
                <c:pt idx="22" formatCode="General">
                  <c:v>1.5281039109835666</c:v>
                </c:pt>
                <c:pt idx="23" formatCode="General">
                  <c:v>1.554282842817134</c:v>
                </c:pt>
                <c:pt idx="24" formatCode="General">
                  <c:v>1.4453454757859636</c:v>
                </c:pt>
                <c:pt idx="25" formatCode="General">
                  <c:v>1.4922309391673061</c:v>
                </c:pt>
                <c:pt idx="26" formatCode="General">
                  <c:v>1.5558816984985731</c:v>
                </c:pt>
                <c:pt idx="27" formatCode="General">
                  <c:v>1.5691036697124783</c:v>
                </c:pt>
                <c:pt idx="28" formatCode="General">
                  <c:v>1.5277386853605239</c:v>
                </c:pt>
                <c:pt idx="29" formatCode="General">
                  <c:v>1.5307973047430934</c:v>
                </c:pt>
                <c:pt idx="30" formatCode="General">
                  <c:v>1.4894950923306751</c:v>
                </c:pt>
                <c:pt idx="31" formatCode="General">
                  <c:v>1.5015355913587602</c:v>
                </c:pt>
                <c:pt idx="32" formatCode="General">
                  <c:v>1.4884230101994091</c:v>
                </c:pt>
                <c:pt idx="33" formatCode="General">
                  <c:v>1.5507741272439635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325E-4782-88A6-A42E1E97797C}"/>
            </c:ext>
          </c:extLst>
        </c:ser>
        <c:ser>
          <c:idx val="2"/>
          <c:order val="2"/>
          <c:tx>
            <c:strRef>
              <c:f>Образец!$A$4</c:f>
              <c:strCache>
                <c:ptCount val="1"/>
                <c:pt idx="0">
                  <c:v>China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28575">
                <a:solidFill>
                  <a:schemeClr val="bg2"/>
                </a:solidFill>
              </a:ln>
            </c:spPr>
          </c:marker>
          <c:cat>
            <c:numRef>
              <c:f>Образец!$B$1:$AI$1</c:f>
              <c:numCache>
                <c:formatCode>General</c:formatCode>
                <c:ptCount val="34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</c:numCache>
            </c:numRef>
          </c:cat>
          <c:val>
            <c:numRef>
              <c:f>Образец!$B$4:$AI$4</c:f>
              <c:numCache>
                <c:formatCode>0.00</c:formatCode>
                <c:ptCount val="34"/>
                <c:pt idx="0">
                  <c:v>1.8353601647256754</c:v>
                </c:pt>
                <c:pt idx="1">
                  <c:v>1.9185065398600323</c:v>
                </c:pt>
                <c:pt idx="2">
                  <c:v>2.0638214496682923</c:v>
                </c:pt>
                <c:pt idx="3">
                  <c:v>2.2137200356279214</c:v>
                </c:pt>
                <c:pt idx="4">
                  <c:v>2.3114740622251939</c:v>
                </c:pt>
                <c:pt idx="5" formatCode="General">
                  <c:v>2.3265028424953802</c:v>
                </c:pt>
                <c:pt idx="6" formatCode="General">
                  <c:v>2.4577527351890707</c:v>
                </c:pt>
                <c:pt idx="7" formatCode="General">
                  <c:v>2.5820686842439895</c:v>
                </c:pt>
                <c:pt idx="8" formatCode="General">
                  <c:v>2.7906794257478809</c:v>
                </c:pt>
                <c:pt idx="9" formatCode="General">
                  <c:v>2.9400247185352986</c:v>
                </c:pt>
                <c:pt idx="10" formatCode="General">
                  <c:v>3.0290729790355209</c:v>
                </c:pt>
                <c:pt idx="11" formatCode="General">
                  <c:v>3.1785645069698725</c:v>
                </c:pt>
                <c:pt idx="12" formatCode="General">
                  <c:v>3.1666880330555807</c:v>
                </c:pt>
                <c:pt idx="13" formatCode="General">
                  <c:v>3.1637395088368296</c:v>
                </c:pt>
                <c:pt idx="14" formatCode="General">
                  <c:v>3.2946572987260394</c:v>
                </c:pt>
                <c:pt idx="15" formatCode="General">
                  <c:v>3.3627004747390608</c:v>
                </c:pt>
                <c:pt idx="16" formatCode="General">
                  <c:v>3.5250287049557074</c:v>
                </c:pt>
                <c:pt idx="17" formatCode="General">
                  <c:v>3.8454467334274027</c:v>
                </c:pt>
                <c:pt idx="18" formatCode="General">
                  <c:v>4.5343891965042493</c:v>
                </c:pt>
                <c:pt idx="19" formatCode="General">
                  <c:v>5.3370287867325894</c:v>
                </c:pt>
                <c:pt idx="20" formatCode="General">
                  <c:v>6.0994797285294364</c:v>
                </c:pt>
                <c:pt idx="21" formatCode="General">
                  <c:v>6.6778590143854135</c:v>
                </c:pt>
                <c:pt idx="22" formatCode="General">
                  <c:v>7.2403282841781174</c:v>
                </c:pt>
                <c:pt idx="23" formatCode="General">
                  <c:v>7.3785297721382639</c:v>
                </c:pt>
                <c:pt idx="24" formatCode="General">
                  <c:v>7.708829701384154</c:v>
                </c:pt>
                <c:pt idx="25" formatCode="General">
                  <c:v>8.1352478678680828</c:v>
                </c:pt>
                <c:pt idx="26" formatCode="General">
                  <c:v>8.8058419964073416</c:v>
                </c:pt>
                <c:pt idx="27" formatCode="General">
                  <c:v>8.9914762081853841</c:v>
                </c:pt>
                <c:pt idx="28" formatCode="General">
                  <c:v>9.2377233116368238</c:v>
                </c:pt>
                <c:pt idx="29" formatCode="General">
                  <c:v>9.2237275001804235</c:v>
                </c:pt>
                <c:pt idx="30" formatCode="General">
                  <c:v>9.1746176069836611</c:v>
                </c:pt>
                <c:pt idx="31" formatCode="General">
                  <c:v>9.118951445424381</c:v>
                </c:pt>
                <c:pt idx="32" formatCode="General">
                  <c:v>9.2297797089547835</c:v>
                </c:pt>
                <c:pt idx="33" formatCode="General">
                  <c:v>9.4287122308344919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325E-4782-88A6-A42E1E97797C}"/>
            </c:ext>
          </c:extLst>
        </c:ser>
        <c:ser>
          <c:idx val="3"/>
          <c:order val="3"/>
          <c:tx>
            <c:strRef>
              <c:f>Образец!$A$5</c:f>
              <c:strCache>
                <c:ptCount val="1"/>
                <c:pt idx="0">
                  <c:v>India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28575">
                <a:solidFill>
                  <a:schemeClr val="tx2"/>
                </a:solidFill>
              </a:ln>
            </c:spPr>
          </c:marker>
          <c:cat>
            <c:numRef>
              <c:f>Образец!$B$1:$AI$1</c:f>
              <c:numCache>
                <c:formatCode>General</c:formatCode>
                <c:ptCount val="34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</c:numCache>
            </c:numRef>
          </c:cat>
          <c:val>
            <c:numRef>
              <c:f>Образец!$B$5:$AI$5</c:f>
              <c:numCache>
                <c:formatCode>0.00</c:formatCode>
                <c:ptCount val="34"/>
                <c:pt idx="0">
                  <c:v>0.41041407425642695</c:v>
                </c:pt>
                <c:pt idx="1">
                  <c:v>0.43959240433725927</c:v>
                </c:pt>
                <c:pt idx="2">
                  <c:v>0.47636732211646327</c:v>
                </c:pt>
                <c:pt idx="3">
                  <c:v>0.51336517649164304</c:v>
                </c:pt>
                <c:pt idx="4">
                  <c:v>0.56053701714496396</c:v>
                </c:pt>
                <c:pt idx="5" formatCode="General">
                  <c:v>0.60318754304333233</c:v>
                </c:pt>
                <c:pt idx="6" formatCode="General">
                  <c:v>0.63568004775958564</c:v>
                </c:pt>
                <c:pt idx="7" formatCode="General">
                  <c:v>0.67307484584406074</c:v>
                </c:pt>
                <c:pt idx="8" formatCode="General">
                  <c:v>0.69364607678425561</c:v>
                </c:pt>
                <c:pt idx="9" formatCode="General">
                  <c:v>0.72485168228065566</c:v>
                </c:pt>
                <c:pt idx="10" formatCode="General">
                  <c:v>0.77446609072109052</c:v>
                </c:pt>
                <c:pt idx="11" formatCode="General">
                  <c:v>0.81352510499865271</c:v>
                </c:pt>
                <c:pt idx="12" formatCode="General">
                  <c:v>0.85526651416851496</c:v>
                </c:pt>
                <c:pt idx="13" formatCode="General">
                  <c:v>0.89477392386749344</c:v>
                </c:pt>
                <c:pt idx="14" formatCode="General">
                  <c:v>0.91169175011156489</c:v>
                </c:pt>
                <c:pt idx="15" formatCode="General">
                  <c:v>0.96248080411910486</c:v>
                </c:pt>
                <c:pt idx="16" formatCode="General">
                  <c:v>0.97031935571917027</c:v>
                </c:pt>
                <c:pt idx="17" formatCode="General">
                  <c:v>1.0219092149698832</c:v>
                </c:pt>
                <c:pt idx="18" formatCode="General">
                  <c:v>1.0622698944520932</c:v>
                </c:pt>
                <c:pt idx="19" formatCode="General">
                  <c:v>1.1165853165315924</c:v>
                </c:pt>
                <c:pt idx="20" formatCode="General">
                  <c:v>1.2045527013419333</c:v>
                </c:pt>
                <c:pt idx="21" formatCode="General">
                  <c:v>1.2525406231966578</c:v>
                </c:pt>
                <c:pt idx="22" formatCode="General">
                  <c:v>1.3655077120565733</c:v>
                </c:pt>
                <c:pt idx="23" formatCode="General">
                  <c:v>1.4669242170294776</c:v>
                </c:pt>
                <c:pt idx="24" formatCode="General">
                  <c:v>1.5956416320563711</c:v>
                </c:pt>
                <c:pt idx="25" formatCode="General">
                  <c:v>1.6609704968599228</c:v>
                </c:pt>
                <c:pt idx="26" formatCode="General">
                  <c:v>1.7357306086671143</c:v>
                </c:pt>
                <c:pt idx="27" formatCode="General">
                  <c:v>1.849248165723711</c:v>
                </c:pt>
                <c:pt idx="28" formatCode="General">
                  <c:v>1.9300031621998679</c:v>
                </c:pt>
                <c:pt idx="29" formatCode="General">
                  <c:v>2.0833408167860257</c:v>
                </c:pt>
                <c:pt idx="30" formatCode="General">
                  <c:v>2.1478096951662438</c:v>
                </c:pt>
                <c:pt idx="31" formatCode="General">
                  <c:v>2.2342214214909637</c:v>
                </c:pt>
                <c:pt idx="32" formatCode="General">
                  <c:v>2.3168717304453375</c:v>
                </c:pt>
                <c:pt idx="33" formatCode="General">
                  <c:v>2.47907190249901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325E-4782-88A6-A42E1E97797C}"/>
            </c:ext>
          </c:extLst>
        </c:ser>
        <c:ser>
          <c:idx val="4"/>
          <c:order val="4"/>
          <c:tx>
            <c:strRef>
              <c:f>Образец!$A$6</c:f>
              <c:strCache>
                <c:ptCount val="1"/>
                <c:pt idx="0">
                  <c:v>Japan</c:v>
                </c:pt>
              </c:strCache>
            </c:strRef>
          </c:tx>
          <c:cat>
            <c:numRef>
              <c:f>Образец!$B$1:$AI$1</c:f>
              <c:numCache>
                <c:formatCode>General</c:formatCode>
                <c:ptCount val="34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</c:numCache>
            </c:numRef>
          </c:cat>
          <c:val>
            <c:numRef>
              <c:f>Образец!$B$6:$AI$6</c:f>
              <c:numCache>
                <c:formatCode>General</c:formatCode>
                <c:ptCount val="34"/>
                <c:pt idx="0">
                  <c:v>0.94306496535660334</c:v>
                </c:pt>
                <c:pt idx="1">
                  <c:v>0.93299055164452827</c:v>
                </c:pt>
                <c:pt idx="2">
                  <c:v>0.93933002884903838</c:v>
                </c:pt>
                <c:pt idx="3">
                  <c:v>1.0124559212474085</c:v>
                </c:pt>
                <c:pt idx="4">
                  <c:v>1.040073947698368</c:v>
                </c:pt>
                <c:pt idx="5">
                  <c:v>1.0861852272832879</c:v>
                </c:pt>
                <c:pt idx="6">
                  <c:v>1.0997734650014095</c:v>
                </c:pt>
                <c:pt idx="7">
                  <c:v>1.111400440189185</c:v>
                </c:pt>
                <c:pt idx="8">
                  <c:v>1.101746550608135</c:v>
                </c:pt>
                <c:pt idx="9">
                  <c:v>1.1647662963919532</c:v>
                </c:pt>
                <c:pt idx="10">
                  <c:v>1.1792537484107275</c:v>
                </c:pt>
                <c:pt idx="11">
                  <c:v>1.1995510383710406</c:v>
                </c:pt>
                <c:pt idx="12">
                  <c:v>1.1981083991586188</c:v>
                </c:pt>
                <c:pt idx="13">
                  <c:v>1.1636441981573364</c:v>
                </c:pt>
                <c:pt idx="14">
                  <c:v>1.1969854343253117</c:v>
                </c:pt>
                <c:pt idx="15">
                  <c:v>1.2183310336740092</c:v>
                </c:pt>
                <c:pt idx="16">
                  <c:v>1.209687792475294</c:v>
                </c:pt>
                <c:pt idx="17">
                  <c:v>1.2149310584314457</c:v>
                </c:pt>
                <c:pt idx="18">
                  <c:v>1.2558343914021863</c:v>
                </c:pt>
                <c:pt idx="19">
                  <c:v>1.2420855445270949</c:v>
                </c:pt>
                <c:pt idx="20">
                  <c:v>1.2774197972709764</c:v>
                </c:pt>
                <c:pt idx="21">
                  <c:v>1.2536908386942662</c:v>
                </c:pt>
                <c:pt idx="22">
                  <c:v>1.2676206739099034</c:v>
                </c:pt>
                <c:pt idx="23">
                  <c:v>1.2748872767011656</c:v>
                </c:pt>
                <c:pt idx="24">
                  <c:v>1.112451493110453</c:v>
                </c:pt>
                <c:pt idx="25">
                  <c:v>1.1838126279280357</c:v>
                </c:pt>
                <c:pt idx="26">
                  <c:v>1.1947465001569757</c:v>
                </c:pt>
                <c:pt idx="27">
                  <c:v>1.2856406633036011</c:v>
                </c:pt>
                <c:pt idx="28">
                  <c:v>1.2735684497215529</c:v>
                </c:pt>
                <c:pt idx="29">
                  <c:v>1.2395584599380991</c:v>
                </c:pt>
                <c:pt idx="30">
                  <c:v>1.1973752223305509</c:v>
                </c:pt>
                <c:pt idx="31">
                  <c:v>1.1785058443344472</c:v>
                </c:pt>
                <c:pt idx="32">
                  <c:v>1.1717639702599825</c:v>
                </c:pt>
                <c:pt idx="33">
                  <c:v>1.1484264050308439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325E-4782-88A6-A42E1E97797C}"/>
            </c:ext>
          </c:extLst>
        </c:ser>
        <c:ser>
          <c:idx val="5"/>
          <c:order val="5"/>
          <c:tx>
            <c:strRef>
              <c:f>Образец!$A$7</c:f>
              <c:strCache>
                <c:ptCount val="1"/>
                <c:pt idx="0">
                  <c:v>OECD (excl. US, Japan)</c:v>
                </c:pt>
              </c:strCache>
            </c:strRef>
          </c:tx>
          <c:cat>
            <c:numRef>
              <c:f>Образец!$B$1:$AI$1</c:f>
              <c:numCache>
                <c:formatCode>General</c:formatCode>
                <c:ptCount val="34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</c:numCache>
            </c:numRef>
          </c:cat>
          <c:val>
            <c:numRef>
              <c:f>Образец!$B$7:$AI$7</c:f>
              <c:numCache>
                <c:formatCode>General</c:formatCode>
                <c:ptCount val="34"/>
                <c:pt idx="0">
                  <c:v>5.3225976447600303</c:v>
                </c:pt>
                <c:pt idx="1">
                  <c:v>5.3714073057737659</c:v>
                </c:pt>
                <c:pt idx="2">
                  <c:v>5.4543497729349593</c:v>
                </c:pt>
                <c:pt idx="3">
                  <c:v>5.4900718036506451</c:v>
                </c:pt>
                <c:pt idx="4">
                  <c:v>5.5829368760512654</c:v>
                </c:pt>
                <c:pt idx="5">
                  <c:v>5.5699465858862709</c:v>
                </c:pt>
                <c:pt idx="6">
                  <c:v>5.5829000236070279</c:v>
                </c:pt>
                <c:pt idx="7">
                  <c:v>5.5316808198772787</c:v>
                </c:pt>
                <c:pt idx="8">
                  <c:v>5.5060616345096527</c:v>
                </c:pt>
                <c:pt idx="9">
                  <c:v>5.5456438374518502</c:v>
                </c:pt>
                <c:pt idx="10">
                  <c:v>5.6432839881379273</c:v>
                </c:pt>
                <c:pt idx="11">
                  <c:v>5.8636544268365487</c:v>
                </c:pt>
                <c:pt idx="12">
                  <c:v>5.8934974291057483</c:v>
                </c:pt>
                <c:pt idx="13">
                  <c:v>5.9121508000194245</c:v>
                </c:pt>
                <c:pt idx="14">
                  <c:v>5.939089759359752</c:v>
                </c:pt>
                <c:pt idx="15">
                  <c:v>6.0396593639380276</c:v>
                </c:pt>
                <c:pt idx="16">
                  <c:v>6.0972188680249975</c:v>
                </c:pt>
                <c:pt idx="17">
                  <c:v>6.1399443455878782</c:v>
                </c:pt>
                <c:pt idx="18">
                  <c:v>6.2814722138334558</c:v>
                </c:pt>
                <c:pt idx="19">
                  <c:v>6.3577079492810329</c:v>
                </c:pt>
                <c:pt idx="20">
                  <c:v>6.3976853919837957</c:v>
                </c:pt>
                <c:pt idx="21">
                  <c:v>6.4816961699582105</c:v>
                </c:pt>
                <c:pt idx="22">
                  <c:v>6.4980498084197631</c:v>
                </c:pt>
                <c:pt idx="23">
                  <c:v>6.4548408778981603</c:v>
                </c:pt>
                <c:pt idx="24">
                  <c:v>6.1198640119740952</c:v>
                </c:pt>
                <c:pt idx="25">
                  <c:v>6.3033232767992873</c:v>
                </c:pt>
                <c:pt idx="26">
                  <c:v>6.2706842491975534</c:v>
                </c:pt>
                <c:pt idx="27">
                  <c:v>6.2310781270056363</c:v>
                </c:pt>
                <c:pt idx="28">
                  <c:v>6.1579761120004903</c:v>
                </c:pt>
                <c:pt idx="29">
                  <c:v>5.9721626545642374</c:v>
                </c:pt>
                <c:pt idx="30">
                  <c:v>6.0378879477100504</c:v>
                </c:pt>
                <c:pt idx="31">
                  <c:v>6.0821276680164038</c:v>
                </c:pt>
                <c:pt idx="32">
                  <c:v>6.1668086960253206</c:v>
                </c:pt>
                <c:pt idx="33">
                  <c:v>6.1114175376620112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25E-4782-88A6-A42E1E977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050432"/>
        <c:axId val="183450368"/>
      </c:lineChart>
      <c:catAx>
        <c:axId val="204050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100"/>
            </a:pPr>
            <a:endParaRPr lang="ru-RU"/>
          </a:p>
        </c:txPr>
        <c:crossAx val="183450368"/>
        <c:crosses val="autoZero"/>
        <c:auto val="1"/>
        <c:lblAlgn val="ctr"/>
        <c:lblOffset val="100"/>
        <c:noMultiLvlLbl val="0"/>
      </c:catAx>
      <c:valAx>
        <c:axId val="18345036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billion tonnes</a:t>
                </a:r>
                <a:r>
                  <a:rPr lang="en-US" baseline="0"/>
                  <a:t> of CO2</a:t>
                </a:r>
                <a:endParaRPr lang="ru-RU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2040504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616BC-1E76-4941-82D0-807A0BAFB688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57242-3475-46F1-96A3-57D48D62E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217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6B691-BB39-C442-A648-9FC13D0F1943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B330D-0BC2-4E4C-99F0-51165A0C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15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1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презентации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1710000" y="2879999"/>
            <a:ext cx="6661150" cy="1512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3200" baseline="0">
                <a:solidFill>
                  <a:schemeClr val="accent2"/>
                </a:solidFill>
              </a:defRPr>
            </a:lvl1pPr>
          </a:lstStyle>
          <a:p>
            <a:r>
              <a:rPr lang="ru-RU" dirty="0" smtClean="0"/>
              <a:t>Тема презентации                        </a:t>
            </a:r>
            <a:r>
              <a:rPr lang="ru-RU" dirty="0" err="1" smtClean="0"/>
              <a:t>подтема</a:t>
            </a:r>
            <a:r>
              <a:rPr lang="ru-RU" dirty="0" smtClean="0"/>
              <a:t> презентации (если есть)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0000" y="4391999"/>
            <a:ext cx="6660890" cy="15120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25000"/>
              </a:lnSpc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ФИО спикера                                   Должность (в одну строку,                        или в две строки)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2160000" y="6390000"/>
            <a:ext cx="4824000" cy="432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Дата, место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691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C493C-50C0-4181-8B98-3E084C894E4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dirty="0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/>
          <a:lstStyle>
            <a:lvl1pPr>
              <a:defRPr sz="32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128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1388852"/>
            <a:ext cx="3145592" cy="4741783"/>
          </a:xfrm>
        </p:spPr>
        <p:txBody>
          <a:bodyPr anchor="ctr"/>
          <a:lstStyle>
            <a:lvl1pPr>
              <a:defRPr sz="3200"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1388853"/>
            <a:ext cx="5166895" cy="4741782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6EAAE-BFAD-4277-8E49-9D3BABD5932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356934" y="301626"/>
            <a:ext cx="8462029" cy="75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defTabSz="914400"/>
            <a:r>
              <a:rPr lang="en-US" kern="0" dirty="0">
                <a:solidFill>
                  <a:srgbClr val="002345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5026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1500995"/>
            <a:ext cx="3145592" cy="4629640"/>
          </a:xfrm>
        </p:spPr>
        <p:txBody>
          <a:bodyPr anchor="ctr"/>
          <a:lstStyle>
            <a:lvl1pPr>
              <a:defRPr sz="3200" b="0" i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1500995"/>
            <a:ext cx="5166895" cy="4629639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73B51-39B3-49F6-9AD8-56169CBDF58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356934" y="301626"/>
            <a:ext cx="8462029" cy="75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defTabSz="914400"/>
            <a:r>
              <a:rPr lang="en-US" kern="0" dirty="0">
                <a:solidFill>
                  <a:srgbClr val="002345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5807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2147483646 w 448"/>
              <a:gd name="T1" fmla="*/ 2147483646 h 372"/>
              <a:gd name="T2" fmla="*/ 2147483646 w 448"/>
              <a:gd name="T3" fmla="*/ 2147483646 h 372"/>
              <a:gd name="T4" fmla="*/ 2147483646 w 448"/>
              <a:gd name="T5" fmla="*/ 2147483646 h 372"/>
              <a:gd name="T6" fmla="*/ 2147483646 w 448"/>
              <a:gd name="T7" fmla="*/ 2147483646 h 372"/>
              <a:gd name="T8" fmla="*/ 2147483646 w 448"/>
              <a:gd name="T9" fmla="*/ 2147483646 h 372"/>
              <a:gd name="T10" fmla="*/ 2147483646 w 448"/>
              <a:gd name="T11" fmla="*/ 2147483646 h 372"/>
              <a:gd name="T12" fmla="*/ 0 w 448"/>
              <a:gd name="T13" fmla="*/ 0 h 372"/>
              <a:gd name="T14" fmla="*/ 2147483646 w 448"/>
              <a:gd name="T15" fmla="*/ 0 h 372"/>
              <a:gd name="T16" fmla="*/ 2147483646 w 448"/>
              <a:gd name="T17" fmla="*/ 2147483646 h 372"/>
              <a:gd name="T18" fmla="*/ 2147483646 w 448"/>
              <a:gd name="T19" fmla="*/ 2147483646 h 372"/>
              <a:gd name="T20" fmla="*/ 2147483646 w 448"/>
              <a:gd name="T21" fmla="*/ 2147483646 h 372"/>
              <a:gd name="T22" fmla="*/ 2147483646 w 448"/>
              <a:gd name="T23" fmla="*/ 2147483646 h 372"/>
              <a:gd name="T24" fmla="*/ 2147483646 w 448"/>
              <a:gd name="T25" fmla="*/ 2147483646 h 372"/>
              <a:gd name="T26" fmla="*/ 2147483646 w 448"/>
              <a:gd name="T27" fmla="*/ 2147483646 h 372"/>
              <a:gd name="T28" fmla="*/ 2147483646 w 448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2345"/>
              </a:solidFill>
              <a:latin typeface="Trebuchet MS" panose="020B0603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60349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23215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4101439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58631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763646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61074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23287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4108696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58703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64371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2" name="Slide Number Placeholder 2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222C60-0C88-4802-B3D8-A53E3CE67C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33" name="Rectangle 132"/>
          <p:cNvSpPr>
            <a:spLocks noChangeArrowheads="1"/>
          </p:cNvSpPr>
          <p:nvPr userDrawn="1"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dirty="0">
              <a:solidFill>
                <a:prstClr val="white"/>
              </a:solidFill>
            </a:endParaRPr>
          </a:p>
        </p:txBody>
      </p:sp>
      <p:sp>
        <p:nvSpPr>
          <p:cNvPr id="134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/>
          <a:lstStyle>
            <a:lvl1pPr>
              <a:defRPr sz="32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3373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4064001"/>
            <a:ext cx="3978929" cy="1751263"/>
          </a:xfrm>
        </p:spPr>
        <p:txBody>
          <a:bodyPr/>
          <a:lstStyle>
            <a:lvl1pPr>
              <a:defRPr sz="3000" b="0" i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C3E2B-884A-45CB-8957-733B68B61F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3929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46513" y="5302250"/>
            <a:ext cx="5297487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dirty="0">
              <a:solidFill>
                <a:srgbClr val="002345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3075216"/>
            <a:ext cx="3978929" cy="1950356"/>
          </a:xfrm>
        </p:spPr>
        <p:txBody>
          <a:bodyPr/>
          <a:lstStyle>
            <a:lvl1pPr>
              <a:defRPr sz="3000" b="0" i="0" baseline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1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492369"/>
            <a:ext cx="8445500" cy="47094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C3C7A-FFFE-4483-A4C6-E69FC7FB4A6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/>
          <a:lstStyle>
            <a:lvl1pPr>
              <a:defRPr sz="32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8160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466491"/>
            <a:ext cx="4159249" cy="4728992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466491"/>
            <a:ext cx="4159249" cy="4728992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18897-D4B5-4C14-AF02-9377D8A8E0F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/>
          <a:lstStyle>
            <a:lvl1pPr>
              <a:defRPr sz="32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1595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483743"/>
            <a:ext cx="4159249" cy="481525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483743"/>
            <a:ext cx="4159249" cy="2228688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4059727"/>
            <a:ext cx="4159249" cy="2228688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99D6D-C50A-43E0-A7E1-A543FB93052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/>
          <a:lstStyle>
            <a:lvl1pPr>
              <a:defRPr sz="32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3828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386579"/>
            <a:ext cx="4159249" cy="232064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962563"/>
            <a:ext cx="4159249" cy="232064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3" y="1380229"/>
            <a:ext cx="4159249" cy="232064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6" y="3956213"/>
            <a:ext cx="4159249" cy="232064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FBB0B-C2E6-43D1-8A71-9B67AC369E1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/>
          <a:lstStyle>
            <a:lvl1pPr>
              <a:defRPr sz="32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600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в 1 строку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"/>
            <a:ext cx="8424000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2B2222"/>
                </a:solidFill>
              </a:defRPr>
            </a:lvl1pPr>
          </a:lstStyle>
          <a:p>
            <a:r>
              <a:rPr lang="ru-RU" dirty="0" smtClean="0"/>
              <a:t>Короткий заголовок в 1 строку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1440000"/>
            <a:ext cx="8424000" cy="4536000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rgbClr val="6D695F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52000" y="6120000"/>
            <a:ext cx="43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F41B9816-97DD-436F-81D5-0D8D75A254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834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dirty="0">
              <a:solidFill>
                <a:prstClr val="white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564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1423358"/>
            <a:ext cx="8529637" cy="479551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65391-5C50-4106-8E27-549388FA919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/>
          <a:lstStyle>
            <a:lvl1pPr>
              <a:defRPr sz="32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8887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презентации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1710000" y="2879999"/>
            <a:ext cx="6661150" cy="1512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3200" baseline="0">
                <a:solidFill>
                  <a:schemeClr val="accent2"/>
                </a:solidFill>
              </a:defRPr>
            </a:lvl1pPr>
          </a:lstStyle>
          <a:p>
            <a:r>
              <a:rPr lang="ru-RU" dirty="0" smtClean="0"/>
              <a:t>Тема презентации                        </a:t>
            </a:r>
            <a:r>
              <a:rPr lang="ru-RU" dirty="0" err="1" smtClean="0"/>
              <a:t>подтема</a:t>
            </a:r>
            <a:r>
              <a:rPr lang="ru-RU" dirty="0" smtClean="0"/>
              <a:t> презентации (если есть)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0000" y="4391999"/>
            <a:ext cx="6660890" cy="15120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25000"/>
              </a:lnSpc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ФИО спикера                                   Должность (в одну строку,                        или в две строки)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2160000" y="6390000"/>
            <a:ext cx="4824000" cy="432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Дата, место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662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в 1 строку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"/>
            <a:ext cx="8424000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2B2222"/>
                </a:solidFill>
              </a:defRPr>
            </a:lvl1pPr>
          </a:lstStyle>
          <a:p>
            <a:r>
              <a:rPr lang="ru-RU" dirty="0" smtClean="0"/>
              <a:t>Короткий заголовок в 1 строку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1440000"/>
            <a:ext cx="8424000" cy="4536000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rgbClr val="6D695F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52000" y="6120000"/>
            <a:ext cx="43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F41B9816-97DD-436F-81D5-0D8D75A2549E}" type="slidenum">
              <a:rPr lang="ru-RU" smtClean="0">
                <a:solidFill>
                  <a:srgbClr val="463232"/>
                </a:solidFill>
              </a:rPr>
              <a:pPr/>
              <a:t>‹#›</a:t>
            </a:fld>
            <a:endParaRPr lang="ru-RU" dirty="0">
              <a:solidFill>
                <a:srgbClr val="46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53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8424000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aseline="0">
                <a:solidFill>
                  <a:srgbClr val="2B2222"/>
                </a:solidFill>
              </a:defRPr>
            </a:lvl1pPr>
          </a:lstStyle>
          <a:p>
            <a:r>
              <a:rPr lang="ru-RU" dirty="0" smtClean="0"/>
              <a:t>Очень большой и длинный заголовок в две строки и не меньше!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1440000"/>
            <a:ext cx="8424000" cy="4536000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rgbClr val="6D695F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52000" y="6120000"/>
            <a:ext cx="43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F41B9816-97DD-436F-81D5-0D8D75A2549E}" type="slidenum">
              <a:rPr lang="ru-RU" smtClean="0">
                <a:solidFill>
                  <a:srgbClr val="463232"/>
                </a:solidFill>
              </a:rPr>
              <a:pPr/>
              <a:t>‹#›</a:t>
            </a:fld>
            <a:endParaRPr lang="ru-RU" dirty="0">
              <a:solidFill>
                <a:srgbClr val="46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25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презентации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1710000" y="2880000"/>
            <a:ext cx="6661150" cy="2708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3200">
                <a:solidFill>
                  <a:srgbClr val="6D695F"/>
                </a:solidFill>
              </a:defRPr>
            </a:lvl1pPr>
          </a:lstStyle>
          <a:p>
            <a:r>
              <a:rPr lang="ru-RU" dirty="0" smtClean="0"/>
              <a:t>Тема презентации</a:t>
            </a:r>
            <a:br>
              <a:rPr lang="ru-RU" dirty="0" smtClean="0"/>
            </a:br>
            <a:r>
              <a:rPr lang="ru-RU" dirty="0" err="1" smtClean="0"/>
              <a:t>подтема</a:t>
            </a:r>
            <a:r>
              <a:rPr lang="ru-RU" dirty="0" smtClean="0"/>
              <a:t> презентации (если есть)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947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в 1 строку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9502" y="720000"/>
            <a:ext cx="7289800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2B2222"/>
                </a:solidFill>
              </a:defRPr>
            </a:lvl1pPr>
          </a:lstStyle>
          <a:p>
            <a:r>
              <a:rPr lang="ru-RU" dirty="0" smtClean="0"/>
              <a:t>Короткий заголовок в 1 строку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9500" y="1800000"/>
            <a:ext cx="7290000" cy="3788000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rgbClr val="6D695F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178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к в 2 строки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9500" y="720000"/>
            <a:ext cx="7293600" cy="126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2B2222"/>
                </a:solidFill>
              </a:defRPr>
            </a:lvl1pPr>
          </a:lstStyle>
          <a:p>
            <a:r>
              <a:rPr lang="ru-RU" dirty="0" smtClean="0"/>
              <a:t>Очень большой и длинный заголовок в две строки и не меньше!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9502" y="1980000"/>
            <a:ext cx="7289800" cy="360000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 smtClean="0"/>
              <a:t>первый уровень списка (шрифт </a:t>
            </a:r>
            <a:r>
              <a:rPr lang="en-US" dirty="0" err="1" smtClean="0"/>
              <a:t>Trebushet</a:t>
            </a:r>
            <a:r>
              <a:rPr lang="en-US" dirty="0" smtClean="0"/>
              <a:t> 24)</a:t>
            </a:r>
            <a:r>
              <a:rPr lang="ru-RU" dirty="0" smtClean="0"/>
              <a:t>;</a:t>
            </a:r>
          </a:p>
          <a:p>
            <a:pPr lvl="1"/>
            <a:r>
              <a:rPr lang="ru-RU" dirty="0" smtClean="0"/>
              <a:t>второй уровень списка</a:t>
            </a:r>
            <a:r>
              <a:rPr lang="en-US" dirty="0" smtClean="0"/>
              <a:t> (</a:t>
            </a:r>
            <a:r>
              <a:rPr lang="ru-RU" dirty="0" smtClean="0"/>
              <a:t>шрифт </a:t>
            </a:r>
            <a:r>
              <a:rPr lang="en-US" dirty="0" err="1" smtClean="0"/>
              <a:t>Trebushet</a:t>
            </a:r>
            <a:r>
              <a:rPr lang="en-US" dirty="0" smtClean="0"/>
              <a:t> 20);</a:t>
            </a:r>
            <a:endParaRPr lang="ru-RU" dirty="0" smtClean="0"/>
          </a:p>
          <a:p>
            <a:pPr lvl="2"/>
            <a:r>
              <a:rPr lang="ru-RU" dirty="0" smtClean="0"/>
              <a:t>третий уровень списка (шрифт </a:t>
            </a:r>
            <a:r>
              <a:rPr lang="en-US" dirty="0" err="1" smtClean="0"/>
              <a:t>Trebushet</a:t>
            </a:r>
            <a:r>
              <a:rPr lang="en-US" dirty="0" smtClean="0"/>
              <a:t> 18);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 списка (шрифт </a:t>
            </a:r>
            <a:r>
              <a:rPr lang="en-US" dirty="0" err="1" smtClean="0"/>
              <a:t>Trebushet</a:t>
            </a:r>
            <a:r>
              <a:rPr lang="en-US" dirty="0" smtClean="0"/>
              <a:t> 16);</a:t>
            </a:r>
            <a:endParaRPr lang="ru-RU" dirty="0" smtClean="0"/>
          </a:p>
          <a:p>
            <a:pPr lvl="4"/>
            <a:r>
              <a:rPr lang="ru-RU" dirty="0" smtClean="0"/>
              <a:t>пятый уровень списка (шрифт </a:t>
            </a:r>
            <a:r>
              <a:rPr lang="en-US" dirty="0" err="1" smtClean="0"/>
              <a:t>Trebushet</a:t>
            </a:r>
            <a:r>
              <a:rPr lang="en-US" dirty="0" smtClean="0"/>
              <a:t> 14).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15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0" hasCustomPrompt="1"/>
          </p:nvPr>
        </p:nvSpPr>
        <p:spPr>
          <a:xfrm>
            <a:off x="1080000" y="720000"/>
            <a:ext cx="7289800" cy="7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График</a:t>
            </a:r>
            <a:endParaRPr lang="en-US" dirty="0"/>
          </a:p>
        </p:txBody>
      </p:sp>
      <p:graphicFrame>
        <p:nvGraphicFramePr>
          <p:cNvPr id="9" name="Chart 8"/>
          <p:cNvGraphicFramePr/>
          <p:nvPr userDrawn="1">
            <p:extLst>
              <p:ext uri="{D42A27DB-BD31-4B8C-83A1-F6EECF244321}">
                <p14:modId xmlns:p14="http://schemas.microsoft.com/office/powerpoint/2010/main" val="2524526804"/>
              </p:ext>
            </p:extLst>
          </p:nvPr>
        </p:nvGraphicFramePr>
        <p:xfrm>
          <a:off x="781201" y="1620000"/>
          <a:ext cx="78989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1125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0" hasCustomPrompt="1"/>
          </p:nvPr>
        </p:nvSpPr>
        <p:spPr>
          <a:xfrm>
            <a:off x="1080000" y="720000"/>
            <a:ext cx="7289800" cy="7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Диаграмма</a:t>
            </a:r>
            <a:endParaRPr lang="en-US" dirty="0"/>
          </a:p>
        </p:txBody>
      </p:sp>
      <p:graphicFrame>
        <p:nvGraphicFramePr>
          <p:cNvPr id="9" name="Chart 8"/>
          <p:cNvGraphicFramePr/>
          <p:nvPr userDrawn="1">
            <p:extLst>
              <p:ext uri="{D42A27DB-BD31-4B8C-83A1-F6EECF244321}">
                <p14:modId xmlns:p14="http://schemas.microsoft.com/office/powerpoint/2010/main" val="200579720"/>
              </p:ext>
            </p:extLst>
          </p:nvPr>
        </p:nvGraphicFramePr>
        <p:xfrm>
          <a:off x="-438150" y="1620000"/>
          <a:ext cx="880745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3558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8424000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aseline="0">
                <a:solidFill>
                  <a:srgbClr val="2B2222"/>
                </a:solidFill>
              </a:defRPr>
            </a:lvl1pPr>
          </a:lstStyle>
          <a:p>
            <a:r>
              <a:rPr lang="ru-RU" dirty="0" smtClean="0"/>
              <a:t>Очень большой и длинный заголовок в две строки и не меньше!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1440000"/>
            <a:ext cx="8424000" cy="4536000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rgbClr val="6D695F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52000" y="6120000"/>
            <a:ext cx="43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F41B9816-97DD-436F-81D5-0D8D75A254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777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0" hasCustomPrompt="1"/>
          </p:nvPr>
        </p:nvSpPr>
        <p:spPr>
          <a:xfrm>
            <a:off x="1080000" y="720000"/>
            <a:ext cx="7289800" cy="7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Таблица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60438029"/>
              </p:ext>
            </p:extLst>
          </p:nvPr>
        </p:nvGraphicFramePr>
        <p:xfrm>
          <a:off x="1080001" y="1440000"/>
          <a:ext cx="7289300" cy="4148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89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89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89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89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89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893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893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2893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2893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2893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1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474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+1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9500" y="720000"/>
            <a:ext cx="7290000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2B2222"/>
                </a:solidFill>
              </a:defRPr>
            </a:lvl1pPr>
          </a:lstStyle>
          <a:p>
            <a:r>
              <a:rPr lang="ru-RU" dirty="0" smtClean="0"/>
              <a:t>Короткий заголовок в 1 строку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79500" y="1800000"/>
            <a:ext cx="3600000" cy="3780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4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4679502" y="1800000"/>
            <a:ext cx="3689800" cy="37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фотография одна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0369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рав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9500" y="720000"/>
            <a:ext cx="7290000" cy="90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smtClean="0"/>
              <a:t>Короткий заголовок в 1 строку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79500" y="1620000"/>
            <a:ext cx="3600000" cy="54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Н</a:t>
            </a:r>
            <a:r>
              <a:rPr lang="ru-RU" dirty="0" err="1" smtClean="0"/>
              <a:t>азвание</a:t>
            </a:r>
            <a:r>
              <a:rPr lang="ru-RU" dirty="0" smtClean="0"/>
              <a:t> 1 объекта сравнения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52000" y="1620000"/>
            <a:ext cx="360000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Н</a:t>
            </a:r>
            <a:r>
              <a:rPr lang="ru-RU" dirty="0" err="1" smtClean="0"/>
              <a:t>азвание</a:t>
            </a:r>
            <a:r>
              <a:rPr lang="ru-RU" dirty="0" smtClean="0"/>
              <a:t> 2 объекта сравнения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1079500" y="2340000"/>
            <a:ext cx="3600000" cy="3240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2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2000" y="2340000"/>
            <a:ext cx="3600000" cy="3240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4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2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164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фото без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9502" y="4680000"/>
            <a:ext cx="7289800" cy="36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 baseline="0"/>
            </a:lvl1pPr>
          </a:lstStyle>
          <a:p>
            <a:r>
              <a:rPr lang="en-US" dirty="0" err="1" smtClean="0"/>
              <a:t>П</a:t>
            </a:r>
            <a:r>
              <a:rPr lang="ru-RU" dirty="0" err="1" smtClean="0"/>
              <a:t>одпись</a:t>
            </a:r>
            <a:r>
              <a:rPr lang="ru-RU" dirty="0" smtClean="0"/>
              <a:t> к фото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79502" y="612775"/>
            <a:ext cx="7289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Ф</a:t>
            </a:r>
            <a:r>
              <a:rPr lang="ru-RU" dirty="0" smtClean="0"/>
              <a:t>ото большое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79502" y="5040000"/>
            <a:ext cx="7289800" cy="540000"/>
          </a:xfrm>
          <a:prstGeom prst="rect">
            <a:avLst/>
          </a:prstGeom>
        </p:spPr>
        <p:txBody>
          <a:bodyPr lIns="0" tIns="3600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К</a:t>
            </a:r>
            <a:r>
              <a:rPr lang="ru-RU" dirty="0" err="1" smtClean="0"/>
              <a:t>омментарий</a:t>
            </a:r>
            <a:r>
              <a:rPr lang="ru-RU" dirty="0" smtClean="0"/>
              <a:t> к подписи</a:t>
            </a:r>
          </a:p>
        </p:txBody>
      </p:sp>
    </p:spTree>
    <p:extLst>
      <p:ext uri="{BB962C8B-B14F-4D97-AF65-F5344CB8AC3E}">
        <p14:creationId xmlns:p14="http://schemas.microsoft.com/office/powerpoint/2010/main" val="24223203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в 2 строки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424000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aseline="0">
                <a:solidFill>
                  <a:srgbClr val="2B2222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60000" y="1440000"/>
            <a:ext cx="8424000" cy="4536000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rgbClr val="6D695F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Образец подзаголовка</a:t>
            </a:r>
            <a:endParaRPr lang="en-US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351838" y="6119813"/>
            <a:ext cx="431800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C7B53AB-B78D-4E6F-98BC-C2E3E549CFF7}" type="slidenum">
              <a:rPr lang="ru-RU">
                <a:solidFill>
                  <a:srgbClr val="2B2222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2B22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111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F23073-70F1-4C29-9A44-3CB213AB7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86996EC-D7CD-4E8D-BDCC-76263BDAB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A68E0D4-F855-4DD8-9084-30AD1F542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EEE4-4B88-470D-BA89-66F2CE59D7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C8AEBB9-F173-41CA-B726-6FFB5ECD0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AD5E477-25AA-44D2-8A07-8751ADC65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2A4E-C493-4911-A5A1-CC43931AD9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6789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9CD312-9787-4B99-A2A5-0850FB324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BE9D059-5671-4A42-83C8-729AC7B62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070C21C-7DAC-4543-9F17-5ED166C55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EEE4-4B88-470D-BA89-66F2CE59D7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6E9A975-1B15-4220-BF52-AA20D931F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5D937CB-A291-4E64-985D-5D1218E91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2A4E-C493-4911-A5A1-CC43931AD9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67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837576-EBE3-4695-867D-D43A8E37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322F2C8-63D5-418C-B5E0-E5A27F674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A69277-D1AA-4C1C-AD15-429A848AF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EEE4-4B88-470D-BA89-66F2CE59D7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DB735E8-8E80-4E28-B3D6-054EF630F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0D9F685-8CEA-4E57-9936-FA295CD4D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2A4E-C493-4911-A5A1-CC43931AD9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213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1AFBD1-5626-4161-A4BB-78E588FAA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8BEF771-1E67-427D-B3CB-6BBCCED840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AA09AE5-4C33-4D79-9B07-3C673C581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04A19D3-8FE1-4E1B-9F8A-0A22DD41D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EEE4-4B88-470D-BA89-66F2CE59D7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068A771-2AC8-4EDA-9CC5-D079496E6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6DAA1A6-99AF-4264-83F4-AAA87277D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2A4E-C493-4911-A5A1-CC43931AD9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426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EE7208-D579-4CFD-8CD2-179D5DA17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60BABEB-54A9-4213-B657-87F0B491E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C3CE01A-D002-4FA3-A716-705A9478C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E0AA9CA-B1EE-4F03-84D6-0F153E794D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D0A4A96-D68A-4721-8597-8C0067A60F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6A440C2-5DAF-4A75-B08F-CED34E57A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EEE4-4B88-470D-BA89-66F2CE59D7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B0CDB07-11C9-4FD9-90CC-D7ECFFD38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1F599EC-5525-4353-A1CB-896ACE444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2A4E-C493-4911-A5A1-CC43931AD9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2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/>
          <a:lstStyle>
            <a:lvl1pPr>
              <a:defRPr sz="32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800" smtClean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55DD83-5484-411F-A20D-583A924D6F2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84105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EC4CE9-0D91-4F92-8908-E3C8EDFC7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68B2671-B872-44CD-AC5C-98618EF77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EEE4-4B88-470D-BA89-66F2CE59D7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868C740-F4DE-4B4D-9F9C-22996368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BD19DE8-1385-4ABF-9102-8AF077634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2A4E-C493-4911-A5A1-CC43931AD9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04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2EA9730-BB0A-43FF-8E48-E7B9E1429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EEE4-4B88-470D-BA89-66F2CE59D7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2CF31BC-E056-4DB0-86EB-B6BB0B69C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3327188-CD10-4DF9-B2F3-6136D4A98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2A4E-C493-4911-A5A1-CC43931AD9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87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41D0E3-5C9D-4B98-986B-80411365A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431B5E9-772B-4C09-8111-20AB7610C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7459926-E561-4D0B-BAA7-82AF08170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770AC17-9212-40B0-BCBC-7762EA367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EEE4-4B88-470D-BA89-66F2CE59D7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4A7C2AF-D622-47D9-B22B-158DD0794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670C9E-E6F2-4FC7-8963-0B18D85A1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2A4E-C493-4911-A5A1-CC43931AD9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290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AC96C5-0EE2-4804-A20E-50888345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7BFB5C7-5E35-42D4-82DE-83FEF4B123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597613A-83B7-4E17-A585-F8F7A0183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90B6210-7878-4823-A0E0-B41B42AE9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EEE4-4B88-470D-BA89-66F2CE59D7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E8A5B1A-34F4-45C2-95BE-5AF0248BA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C8A40AD-A6DA-4584-B403-7372BF04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2A4E-C493-4911-A5A1-CC43931AD9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1165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164C12-E202-4F8C-A377-5DDE430C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7AC0DD0-3A89-40C5-AC0C-D15BE92B0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BCBFE08-1034-4A7B-A115-7C8C9571F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EEE4-4B88-470D-BA89-66F2CE59D7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E8321FA-635A-4DA1-99C5-22D9BE1CE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E785D81-9FEA-4BE6-912D-8BB82F523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2A4E-C493-4911-A5A1-CC43931AD9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8831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C17BF76-B4DE-4C64-877D-D7E586D9DE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A1E6BDD-A6C2-47B2-A4AD-B38B047189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94F42F1-AB5F-4018-BC5D-F262E9870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EEE4-4B88-470D-BA89-66F2CE59D7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C0AD81B-888B-4EA5-996E-BC19615E5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CC31EE1-1E83-4C74-BAA9-E3167FC14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2A4E-C493-4911-A5A1-CC43931AD9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0766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F23073-70F1-4C29-9A44-3CB213AB7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86996EC-D7CD-4E8D-BDCC-76263BDAB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A68E0D4-F855-4DD8-9084-30AD1F542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EEE4-4B88-470D-BA89-66F2CE59D7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C8AEBB9-F173-41CA-B726-6FFB5ECD0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AD5E477-25AA-44D2-8A07-8751ADC65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2A4E-C493-4911-A5A1-CC43931AD9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4090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9CD312-9787-4B99-A2A5-0850FB324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BE9D059-5671-4A42-83C8-729AC7B62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070C21C-7DAC-4543-9F17-5ED166C55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EEE4-4B88-470D-BA89-66F2CE59D7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6E9A975-1B15-4220-BF52-AA20D931F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5D937CB-A291-4E64-985D-5D1218E91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2A4E-C493-4911-A5A1-CC43931AD9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4499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837576-EBE3-4695-867D-D43A8E37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322F2C8-63D5-418C-B5E0-E5A27F674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A69277-D1AA-4C1C-AD15-429A848AF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EEE4-4B88-470D-BA89-66F2CE59D7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DB735E8-8E80-4E28-B3D6-054EF630F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0D9F685-8CEA-4E57-9936-FA295CD4D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2A4E-C493-4911-A5A1-CC43931AD9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7174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1AFBD1-5626-4161-A4BB-78E588FAA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8BEF771-1E67-427D-B3CB-6BBCCED840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AA09AE5-4C33-4D79-9B07-3C673C581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04A19D3-8FE1-4E1B-9F8A-0A22DD41D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EEE4-4B88-470D-BA89-66F2CE59D7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068A771-2AC8-4EDA-9CC5-D079496E6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6DAA1A6-99AF-4264-83F4-AAA87277D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2A4E-C493-4911-A5A1-CC43931AD9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4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2147483646 w 638"/>
              <a:gd name="T3" fmla="*/ 2147483646 h 1194"/>
              <a:gd name="T4" fmla="*/ 2147483646 w 638"/>
              <a:gd name="T5" fmla="*/ 2147483646 h 1194"/>
              <a:gd name="T6" fmla="*/ 2147483646 w 638"/>
              <a:gd name="T7" fmla="*/ 2147483646 h 1194"/>
              <a:gd name="T8" fmla="*/ 2147483646 w 638"/>
              <a:gd name="T9" fmla="*/ 2147483646 h 1194"/>
              <a:gd name="T10" fmla="*/ 2147483646 w 638"/>
              <a:gd name="T11" fmla="*/ 2147483646 h 1194"/>
              <a:gd name="T12" fmla="*/ 2147483646 w 638"/>
              <a:gd name="T13" fmla="*/ 2147483646 h 1194"/>
              <a:gd name="T14" fmla="*/ 2147483646 w 638"/>
              <a:gd name="T15" fmla="*/ 2147483646 h 1194"/>
              <a:gd name="T16" fmla="*/ 2147483646 w 638"/>
              <a:gd name="T17" fmla="*/ 2147483646 h 1194"/>
              <a:gd name="T18" fmla="*/ 2147483646 w 638"/>
              <a:gd name="T19" fmla="*/ 2147483646 h 1194"/>
              <a:gd name="T20" fmla="*/ 2147483646 w 638"/>
              <a:gd name="T21" fmla="*/ 2147483646 h 1194"/>
              <a:gd name="T22" fmla="*/ 2147483646 w 638"/>
              <a:gd name="T23" fmla="*/ 2147483646 h 1194"/>
              <a:gd name="T24" fmla="*/ 2147483646 w 638"/>
              <a:gd name="T25" fmla="*/ 2147483646 h 1194"/>
              <a:gd name="T26" fmla="*/ 2147483646 w 638"/>
              <a:gd name="T27" fmla="*/ 2147483646 h 1194"/>
              <a:gd name="T28" fmla="*/ 2147483646 w 638"/>
              <a:gd name="T29" fmla="*/ 2147483646 h 1194"/>
              <a:gd name="T30" fmla="*/ 2147483646 w 638"/>
              <a:gd name="T31" fmla="*/ 2147483646 h 1194"/>
              <a:gd name="T32" fmla="*/ 2147483646 w 638"/>
              <a:gd name="T33" fmla="*/ 2147483646 h 1194"/>
              <a:gd name="T34" fmla="*/ 2147483646 w 638"/>
              <a:gd name="T35" fmla="*/ 2147483646 h 1194"/>
              <a:gd name="T36" fmla="*/ 2147483646 w 638"/>
              <a:gd name="T37" fmla="*/ 2147483646 h 1194"/>
              <a:gd name="T38" fmla="*/ 2147483646 w 638"/>
              <a:gd name="T39" fmla="*/ 2147483646 h 1194"/>
              <a:gd name="T40" fmla="*/ 2147483646 w 638"/>
              <a:gd name="T41" fmla="*/ 2147483646 h 1194"/>
              <a:gd name="T42" fmla="*/ 2147483646 w 638"/>
              <a:gd name="T43" fmla="*/ 2147483646 h 1194"/>
              <a:gd name="T44" fmla="*/ 2147483646 w 638"/>
              <a:gd name="T45" fmla="*/ 2147483646 h 1194"/>
              <a:gd name="T46" fmla="*/ 2147483646 w 638"/>
              <a:gd name="T47" fmla="*/ 2147483646 h 1194"/>
              <a:gd name="T48" fmla="*/ 2147483646 w 638"/>
              <a:gd name="T49" fmla="*/ 2147483646 h 1194"/>
              <a:gd name="T50" fmla="*/ 2147483646 w 638"/>
              <a:gd name="T51" fmla="*/ 2147483646 h 1194"/>
              <a:gd name="T52" fmla="*/ 2147483646 w 638"/>
              <a:gd name="T53" fmla="*/ 2147483646 h 1194"/>
              <a:gd name="T54" fmla="*/ 2147483646 w 638"/>
              <a:gd name="T55" fmla="*/ 2147483646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2345"/>
              </a:solidFill>
              <a:latin typeface="Trebuchet MS" panose="020B0603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2147483646 w 448"/>
              <a:gd name="T1" fmla="*/ 2147483646 h 372"/>
              <a:gd name="T2" fmla="*/ 2147483646 w 448"/>
              <a:gd name="T3" fmla="*/ 2147483646 h 372"/>
              <a:gd name="T4" fmla="*/ 2147483646 w 448"/>
              <a:gd name="T5" fmla="*/ 2147483646 h 372"/>
              <a:gd name="T6" fmla="*/ 2147483646 w 448"/>
              <a:gd name="T7" fmla="*/ 2147483646 h 372"/>
              <a:gd name="T8" fmla="*/ 2147483646 w 448"/>
              <a:gd name="T9" fmla="*/ 2147483646 h 372"/>
              <a:gd name="T10" fmla="*/ 2147483646 w 448"/>
              <a:gd name="T11" fmla="*/ 2147483646 h 372"/>
              <a:gd name="T12" fmla="*/ 0 w 448"/>
              <a:gd name="T13" fmla="*/ 0 h 372"/>
              <a:gd name="T14" fmla="*/ 2147483646 w 448"/>
              <a:gd name="T15" fmla="*/ 0 h 372"/>
              <a:gd name="T16" fmla="*/ 2147483646 w 448"/>
              <a:gd name="T17" fmla="*/ 2147483646 h 372"/>
              <a:gd name="T18" fmla="*/ 2147483646 w 448"/>
              <a:gd name="T19" fmla="*/ 2147483646 h 372"/>
              <a:gd name="T20" fmla="*/ 2147483646 w 448"/>
              <a:gd name="T21" fmla="*/ 2147483646 h 372"/>
              <a:gd name="T22" fmla="*/ 2147483646 w 448"/>
              <a:gd name="T23" fmla="*/ 2147483646 h 372"/>
              <a:gd name="T24" fmla="*/ 2147483646 w 448"/>
              <a:gd name="T25" fmla="*/ 2147483646 h 372"/>
              <a:gd name="T26" fmla="*/ 2147483646 w 448"/>
              <a:gd name="T27" fmla="*/ 2147483646 h 372"/>
              <a:gd name="T28" fmla="*/ 2147483646 w 448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2345"/>
              </a:solidFill>
              <a:latin typeface="Trebuchet MS" panose="020B0603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01925F-EC9C-4077-B2B4-5B768C4AB82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/>
          <a:lstStyle>
            <a:lvl1pPr>
              <a:defRPr sz="32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30284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EE7208-D579-4CFD-8CD2-179D5DA17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60BABEB-54A9-4213-B657-87F0B491E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C3CE01A-D002-4FA3-A716-705A9478C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E0AA9CA-B1EE-4F03-84D6-0F153E794D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D0A4A96-D68A-4721-8597-8C0067A60F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6A440C2-5DAF-4A75-B08F-CED34E57A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EEE4-4B88-470D-BA89-66F2CE59D7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B0CDB07-11C9-4FD9-90CC-D7ECFFD38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1F599EC-5525-4353-A1CB-896ACE444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2A4E-C493-4911-A5A1-CC43931AD9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381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EC4CE9-0D91-4F92-8908-E3C8EDFC7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68B2671-B872-44CD-AC5C-98618EF77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EEE4-4B88-470D-BA89-66F2CE59D7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868C740-F4DE-4B4D-9F9C-22996368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BD19DE8-1385-4ABF-9102-8AF077634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2A4E-C493-4911-A5A1-CC43931AD9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711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2EA9730-BB0A-43FF-8E48-E7B9E1429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EEE4-4B88-470D-BA89-66F2CE59D7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2CF31BC-E056-4DB0-86EB-B6BB0B69C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3327188-CD10-4DF9-B2F3-6136D4A98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2A4E-C493-4911-A5A1-CC43931AD9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074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41D0E3-5C9D-4B98-986B-80411365A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431B5E9-772B-4C09-8111-20AB7610C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7459926-E561-4D0B-BAA7-82AF08170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770AC17-9212-40B0-BCBC-7762EA367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EEE4-4B88-470D-BA89-66F2CE59D7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4A7C2AF-D622-47D9-B22B-158DD0794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670C9E-E6F2-4FC7-8963-0B18D85A1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2A4E-C493-4911-A5A1-CC43931AD9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4461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AC96C5-0EE2-4804-A20E-50888345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7BFB5C7-5E35-42D4-82DE-83FEF4B123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597613A-83B7-4E17-A585-F8F7A0183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90B6210-7878-4823-A0E0-B41B42AE9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EEE4-4B88-470D-BA89-66F2CE59D7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E8A5B1A-34F4-45C2-95BE-5AF0248BA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C8A40AD-A6DA-4584-B403-7372BF04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2A4E-C493-4911-A5A1-CC43931AD9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373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164C12-E202-4F8C-A377-5DDE430C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7AC0DD0-3A89-40C5-AC0C-D15BE92B0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BCBFE08-1034-4A7B-A115-7C8C9571F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EEE4-4B88-470D-BA89-66F2CE59D7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E8321FA-635A-4DA1-99C5-22D9BE1CE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E785D81-9FEA-4BE6-912D-8BB82F523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2A4E-C493-4911-A5A1-CC43931AD9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9556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C17BF76-B4DE-4C64-877D-D7E586D9DE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A1E6BDD-A6C2-47B2-A4AD-B38B047189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94F42F1-AB5F-4018-BC5D-F262E9870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EEE4-4B88-470D-BA89-66F2CE59D7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C0AD81B-888B-4EA5-996E-BC19615E5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CC31EE1-1E83-4C74-BAA9-E3167FC14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2A4E-C493-4911-A5A1-CC43931AD9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64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2147483646 w 638"/>
              <a:gd name="T3" fmla="*/ 2147483646 h 1194"/>
              <a:gd name="T4" fmla="*/ 2147483646 w 638"/>
              <a:gd name="T5" fmla="*/ 2147483646 h 1194"/>
              <a:gd name="T6" fmla="*/ 2147483646 w 638"/>
              <a:gd name="T7" fmla="*/ 2147483646 h 1194"/>
              <a:gd name="T8" fmla="*/ 2147483646 w 638"/>
              <a:gd name="T9" fmla="*/ 2147483646 h 1194"/>
              <a:gd name="T10" fmla="*/ 2147483646 w 638"/>
              <a:gd name="T11" fmla="*/ 2147483646 h 1194"/>
              <a:gd name="T12" fmla="*/ 2147483646 w 638"/>
              <a:gd name="T13" fmla="*/ 2147483646 h 1194"/>
              <a:gd name="T14" fmla="*/ 2147483646 w 638"/>
              <a:gd name="T15" fmla="*/ 2147483646 h 1194"/>
              <a:gd name="T16" fmla="*/ 2147483646 w 638"/>
              <a:gd name="T17" fmla="*/ 2147483646 h 1194"/>
              <a:gd name="T18" fmla="*/ 2147483646 w 638"/>
              <a:gd name="T19" fmla="*/ 2147483646 h 1194"/>
              <a:gd name="T20" fmla="*/ 2147483646 w 638"/>
              <a:gd name="T21" fmla="*/ 2147483646 h 1194"/>
              <a:gd name="T22" fmla="*/ 2147483646 w 638"/>
              <a:gd name="T23" fmla="*/ 2147483646 h 1194"/>
              <a:gd name="T24" fmla="*/ 2147483646 w 638"/>
              <a:gd name="T25" fmla="*/ 2147483646 h 1194"/>
              <a:gd name="T26" fmla="*/ 2147483646 w 638"/>
              <a:gd name="T27" fmla="*/ 2147483646 h 1194"/>
              <a:gd name="T28" fmla="*/ 2147483646 w 638"/>
              <a:gd name="T29" fmla="*/ 2147483646 h 1194"/>
              <a:gd name="T30" fmla="*/ 2147483646 w 638"/>
              <a:gd name="T31" fmla="*/ 2147483646 h 1194"/>
              <a:gd name="T32" fmla="*/ 2147483646 w 638"/>
              <a:gd name="T33" fmla="*/ 2147483646 h 1194"/>
              <a:gd name="T34" fmla="*/ 2147483646 w 638"/>
              <a:gd name="T35" fmla="*/ 2147483646 h 1194"/>
              <a:gd name="T36" fmla="*/ 2147483646 w 638"/>
              <a:gd name="T37" fmla="*/ 2147483646 h 1194"/>
              <a:gd name="T38" fmla="*/ 2147483646 w 638"/>
              <a:gd name="T39" fmla="*/ 2147483646 h 1194"/>
              <a:gd name="T40" fmla="*/ 2147483646 w 638"/>
              <a:gd name="T41" fmla="*/ 2147483646 h 1194"/>
              <a:gd name="T42" fmla="*/ 2147483646 w 638"/>
              <a:gd name="T43" fmla="*/ 2147483646 h 1194"/>
              <a:gd name="T44" fmla="*/ 2147483646 w 638"/>
              <a:gd name="T45" fmla="*/ 2147483646 h 1194"/>
              <a:gd name="T46" fmla="*/ 2147483646 w 638"/>
              <a:gd name="T47" fmla="*/ 2147483646 h 1194"/>
              <a:gd name="T48" fmla="*/ 2147483646 w 638"/>
              <a:gd name="T49" fmla="*/ 2147483646 h 1194"/>
              <a:gd name="T50" fmla="*/ 2147483646 w 638"/>
              <a:gd name="T51" fmla="*/ 2147483646 h 1194"/>
              <a:gd name="T52" fmla="*/ 2147483646 w 638"/>
              <a:gd name="T53" fmla="*/ 2147483646 h 1194"/>
              <a:gd name="T54" fmla="*/ 2147483646 w 638"/>
              <a:gd name="T55" fmla="*/ 2147483646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2345"/>
              </a:solidFill>
              <a:latin typeface="Trebuchet MS" panose="020B0603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2147483646 w 448"/>
              <a:gd name="T1" fmla="*/ 2147483646 h 372"/>
              <a:gd name="T2" fmla="*/ 2147483646 w 448"/>
              <a:gd name="T3" fmla="*/ 2147483646 h 372"/>
              <a:gd name="T4" fmla="*/ 2147483646 w 448"/>
              <a:gd name="T5" fmla="*/ 2147483646 h 372"/>
              <a:gd name="T6" fmla="*/ 2147483646 w 448"/>
              <a:gd name="T7" fmla="*/ 2147483646 h 372"/>
              <a:gd name="T8" fmla="*/ 2147483646 w 448"/>
              <a:gd name="T9" fmla="*/ 2147483646 h 372"/>
              <a:gd name="T10" fmla="*/ 2147483646 w 448"/>
              <a:gd name="T11" fmla="*/ 2147483646 h 372"/>
              <a:gd name="T12" fmla="*/ 0 w 448"/>
              <a:gd name="T13" fmla="*/ 0 h 372"/>
              <a:gd name="T14" fmla="*/ 2147483646 w 448"/>
              <a:gd name="T15" fmla="*/ 0 h 372"/>
              <a:gd name="T16" fmla="*/ 2147483646 w 448"/>
              <a:gd name="T17" fmla="*/ 2147483646 h 372"/>
              <a:gd name="T18" fmla="*/ 2147483646 w 448"/>
              <a:gd name="T19" fmla="*/ 2147483646 h 372"/>
              <a:gd name="T20" fmla="*/ 2147483646 w 448"/>
              <a:gd name="T21" fmla="*/ 2147483646 h 372"/>
              <a:gd name="T22" fmla="*/ 2147483646 w 448"/>
              <a:gd name="T23" fmla="*/ 2147483646 h 372"/>
              <a:gd name="T24" fmla="*/ 2147483646 w 448"/>
              <a:gd name="T25" fmla="*/ 2147483646 h 372"/>
              <a:gd name="T26" fmla="*/ 2147483646 w 448"/>
              <a:gd name="T27" fmla="*/ 2147483646 h 372"/>
              <a:gd name="T28" fmla="*/ 2147483646 w 448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2345"/>
              </a:solidFill>
              <a:latin typeface="Trebuchet MS" panose="020B0603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F345E3-3393-4F05-8701-7097C5605FE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/>
          <a:lstStyle>
            <a:lvl1pPr>
              <a:defRPr sz="32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344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934" y="1333580"/>
            <a:ext cx="3010890" cy="4589238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1318155"/>
            <a:ext cx="5207000" cy="4570027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9054B-9752-4A99-96D6-75B7CD0D758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/>
          <a:lstStyle>
            <a:lvl1pPr>
              <a:defRPr sz="32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047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1440610"/>
            <a:ext cx="5207000" cy="4447571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7CE54-56ED-402C-ACB7-E75E988029F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/>
          <a:lstStyle>
            <a:lvl1pPr>
              <a:defRPr sz="32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7701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788847"/>
            <a:ext cx="5307263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3" y="1348107"/>
            <a:ext cx="3087853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1321370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1CB92-385D-4A9B-A8BB-38F322DBD49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dirty="0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/>
          <a:lstStyle>
            <a:lvl1pPr>
              <a:defRPr sz="32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523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7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6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D695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D695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6D695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6D695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6D695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6 w 638"/>
              <a:gd name="T3" fmla="*/ 2147483646 h 1194"/>
              <a:gd name="T4" fmla="*/ 2147483646 w 638"/>
              <a:gd name="T5" fmla="*/ 2147483646 h 1194"/>
              <a:gd name="T6" fmla="*/ 2147483646 w 638"/>
              <a:gd name="T7" fmla="*/ 2147483646 h 1194"/>
              <a:gd name="T8" fmla="*/ 2147483646 w 638"/>
              <a:gd name="T9" fmla="*/ 2147483646 h 1194"/>
              <a:gd name="T10" fmla="*/ 2147483646 w 638"/>
              <a:gd name="T11" fmla="*/ 2147483646 h 1194"/>
              <a:gd name="T12" fmla="*/ 2147483646 w 638"/>
              <a:gd name="T13" fmla="*/ 2147483646 h 1194"/>
              <a:gd name="T14" fmla="*/ 2147483646 w 638"/>
              <a:gd name="T15" fmla="*/ 2147483646 h 1194"/>
              <a:gd name="T16" fmla="*/ 2147483646 w 638"/>
              <a:gd name="T17" fmla="*/ 2147483646 h 1194"/>
              <a:gd name="T18" fmla="*/ 2147483646 w 638"/>
              <a:gd name="T19" fmla="*/ 2147483646 h 1194"/>
              <a:gd name="T20" fmla="*/ 2147483646 w 638"/>
              <a:gd name="T21" fmla="*/ 2147483646 h 1194"/>
              <a:gd name="T22" fmla="*/ 2147483646 w 638"/>
              <a:gd name="T23" fmla="*/ 2147483646 h 1194"/>
              <a:gd name="T24" fmla="*/ 2147483646 w 638"/>
              <a:gd name="T25" fmla="*/ 2147483646 h 1194"/>
              <a:gd name="T26" fmla="*/ 2147483646 w 638"/>
              <a:gd name="T27" fmla="*/ 2147483646 h 1194"/>
              <a:gd name="T28" fmla="*/ 2147483646 w 638"/>
              <a:gd name="T29" fmla="*/ 2147483646 h 1194"/>
              <a:gd name="T30" fmla="*/ 2147483646 w 638"/>
              <a:gd name="T31" fmla="*/ 2147483646 h 1194"/>
              <a:gd name="T32" fmla="*/ 2147483646 w 638"/>
              <a:gd name="T33" fmla="*/ 2147483646 h 1194"/>
              <a:gd name="T34" fmla="*/ 2147483646 w 638"/>
              <a:gd name="T35" fmla="*/ 2147483646 h 1194"/>
              <a:gd name="T36" fmla="*/ 2147483646 w 638"/>
              <a:gd name="T37" fmla="*/ 2147483646 h 1194"/>
              <a:gd name="T38" fmla="*/ 2147483646 w 638"/>
              <a:gd name="T39" fmla="*/ 2147483646 h 1194"/>
              <a:gd name="T40" fmla="*/ 2147483646 w 638"/>
              <a:gd name="T41" fmla="*/ 2147483646 h 1194"/>
              <a:gd name="T42" fmla="*/ 2147483646 w 638"/>
              <a:gd name="T43" fmla="*/ 2147483646 h 1194"/>
              <a:gd name="T44" fmla="*/ 2147483646 w 638"/>
              <a:gd name="T45" fmla="*/ 2147483646 h 1194"/>
              <a:gd name="T46" fmla="*/ 2147483646 w 638"/>
              <a:gd name="T47" fmla="*/ 2147483646 h 1194"/>
              <a:gd name="T48" fmla="*/ 2147483646 w 638"/>
              <a:gd name="T49" fmla="*/ 2147483646 h 1194"/>
              <a:gd name="T50" fmla="*/ 2147483646 w 638"/>
              <a:gd name="T51" fmla="*/ 2147483646 h 1194"/>
              <a:gd name="T52" fmla="*/ 2147483646 w 638"/>
              <a:gd name="T53" fmla="*/ 2147483646 h 1194"/>
              <a:gd name="T54" fmla="*/ 2147483646 w 638"/>
              <a:gd name="T55" fmla="*/ 2147483646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2345"/>
              </a:solidFill>
              <a:latin typeface="Andes" panose="02000000000000000000" pitchFamily="50" charset="0"/>
              <a:ea typeface="MS PGothic" panose="020B0600070205080204" pitchFamily="34" charset="-128"/>
            </a:endParaRPr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6 w 448"/>
              <a:gd name="T1" fmla="*/ 2147483646 h 372"/>
              <a:gd name="T2" fmla="*/ 2147483646 w 448"/>
              <a:gd name="T3" fmla="*/ 2147483646 h 372"/>
              <a:gd name="T4" fmla="*/ 2147483646 w 448"/>
              <a:gd name="T5" fmla="*/ 2147483646 h 372"/>
              <a:gd name="T6" fmla="*/ 2147483646 w 448"/>
              <a:gd name="T7" fmla="*/ 2147483646 h 372"/>
              <a:gd name="T8" fmla="*/ 2147483646 w 448"/>
              <a:gd name="T9" fmla="*/ 2147483646 h 372"/>
              <a:gd name="T10" fmla="*/ 2147483646 w 448"/>
              <a:gd name="T11" fmla="*/ 2147483646 h 372"/>
              <a:gd name="T12" fmla="*/ 0 w 448"/>
              <a:gd name="T13" fmla="*/ 0 h 372"/>
              <a:gd name="T14" fmla="*/ 2147483646 w 448"/>
              <a:gd name="T15" fmla="*/ 0 h 372"/>
              <a:gd name="T16" fmla="*/ 2147483646 w 448"/>
              <a:gd name="T17" fmla="*/ 2147483646 h 372"/>
              <a:gd name="T18" fmla="*/ 2147483646 w 448"/>
              <a:gd name="T19" fmla="*/ 2147483646 h 372"/>
              <a:gd name="T20" fmla="*/ 2147483646 w 448"/>
              <a:gd name="T21" fmla="*/ 2147483646 h 372"/>
              <a:gd name="T22" fmla="*/ 2147483646 w 448"/>
              <a:gd name="T23" fmla="*/ 2147483646 h 372"/>
              <a:gd name="T24" fmla="*/ 2147483646 w 448"/>
              <a:gd name="T25" fmla="*/ 2147483646 h 372"/>
              <a:gd name="T26" fmla="*/ 2147483646 w 448"/>
              <a:gd name="T27" fmla="*/ 2147483646 h 372"/>
              <a:gd name="T28" fmla="*/ 2147483646 w 448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2345"/>
              </a:solidFill>
              <a:latin typeface="Andes" panose="02000000000000000000" pitchFamily="50" charset="0"/>
              <a:ea typeface="MS PGothic" panose="020B0600070205080204" pitchFamily="34" charset="-128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2345"/>
              </a:solidFill>
              <a:latin typeface="Andes" panose="020000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0363" y="6356350"/>
            <a:ext cx="3175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eaLnBrk="1" hangingPunct="1">
              <a:defRPr sz="1100" b="0" smtClean="0">
                <a:solidFill>
                  <a:srgbClr val="595959"/>
                </a:solidFill>
                <a:latin typeface="Andes" panose="02000000000000000000" pitchFamily="50" charset="0"/>
                <a:cs typeface="Times New Roman" panose="02020603050405020304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0FA4145-44F5-44EB-86E2-23717ED90D7A}" type="slidenum">
              <a:rPr lang="en-US" altLang="en-US">
                <a:ea typeface="MS PGothic" panose="020B0600070205080204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ea typeface="MS PGothic" panose="020B0600070205080204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618" y="6372225"/>
            <a:ext cx="1801957" cy="35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2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ndes" panose="02000000000000000000" pitchFamily="50" charset="0"/>
          <a:ea typeface="MS PGothic" pitchFamily="34" charset="-128"/>
          <a:cs typeface="Andes" panose="02000000000000000000" pitchFamily="50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ndes" panose="02000000000000000000" pitchFamily="50" charset="0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ndes" panose="02000000000000000000" pitchFamily="50" charset="0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ndes" panose="02000000000000000000" pitchFamily="50" charset="0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ndes" panose="02000000000000000000" pitchFamily="50" charset="0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Andes" panose="02000000000000000000" pitchFamily="50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30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D695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D695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6D695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6D695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6D695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635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D695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D695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6D695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6D695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6D695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955DD3-38DC-4324-A3E7-06C166A69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FB78215-C62A-4B0C-AF91-BCB7F8910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12FD3E1-8595-4060-81C0-C79BC40BB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3E0EEE4-4B88-470D-BA89-66F2CE59D7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096DD0D-B292-45CA-9D58-CAE9DD750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DC0A91F-95C2-49BE-B09C-71DB1B653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A322A4E-C493-4911-A5A1-CC43931AD9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2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955DD3-38DC-4324-A3E7-06C166A69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FB78215-C62A-4B0C-AF91-BCB7F8910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12FD3E1-8595-4060-81C0-C79BC40BB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3E0EEE4-4B88-470D-BA89-66F2CE59D7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096DD0D-B292-45CA-9D58-CAE9DD750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DC0A91F-95C2-49BE-B09C-71DB1B653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A322A4E-C493-4911-A5A1-CC43931AD9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2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onidgrigoryev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4047" y="2144015"/>
            <a:ext cx="7189682" cy="1512000"/>
          </a:xfrm>
        </p:spPr>
        <p:txBody>
          <a:bodyPr/>
          <a:lstStyle/>
          <a:p>
            <a:pPr algn="ctr"/>
            <a:r>
              <a:rPr lang="en-US" sz="2800" b="1" dirty="0" smtClean="0"/>
              <a:t>11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BRICS Academic Forum – Brasilia</a:t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Energy and Development Strategy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3331" y="3777175"/>
            <a:ext cx="7865923" cy="2103672"/>
          </a:xfrm>
        </p:spPr>
        <p:txBody>
          <a:bodyPr/>
          <a:lstStyle/>
          <a:p>
            <a:r>
              <a:rPr lang="en-US" sz="2000" b="1" dirty="0" smtClean="0"/>
              <a:t>Professor Leonid Grigoryev</a:t>
            </a:r>
          </a:p>
          <a:p>
            <a:r>
              <a:rPr lang="en-US" sz="2000" dirty="0" smtClean="0"/>
              <a:t>Chief Advisor to the Head of Analytical Center </a:t>
            </a:r>
            <a:br>
              <a:rPr lang="en-US" sz="2000" dirty="0" smtClean="0"/>
            </a:br>
            <a:r>
              <a:rPr lang="en-US" sz="2000" dirty="0" smtClean="0"/>
              <a:t>under the Government of the Russian Federation</a:t>
            </a:r>
          </a:p>
          <a:p>
            <a:r>
              <a:rPr lang="en-US" sz="2000" dirty="0" smtClean="0">
                <a:hlinkClick r:id="rId3"/>
              </a:rPr>
              <a:t>www.leonidgrigoryev.com</a:t>
            </a:r>
            <a:r>
              <a:rPr lang="en-US" sz="2000" dirty="0" smtClean="0"/>
              <a:t> </a:t>
            </a:r>
            <a:endParaRPr lang="ru-RU" sz="2000" dirty="0"/>
          </a:p>
          <a:p>
            <a:endParaRPr lang="en-US" sz="2000" b="1" dirty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Brasilia, IPEA, 12 September - 2019</a:t>
            </a:r>
            <a:endParaRPr lang="ru-RU" dirty="0"/>
          </a:p>
        </p:txBody>
      </p:sp>
      <p:pic>
        <p:nvPicPr>
          <p:cNvPr id="4098" name="Picture 2" descr="D:\my docs\АЦ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" y="485775"/>
            <a:ext cx="5062538" cy="121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39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-522288"/>
            <a:ext cx="8248650" cy="713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904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!!!+Current\!!=Output2019\70513756_2933937146623516_328269477335741235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381000"/>
            <a:ext cx="40449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946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0000" y="360000"/>
            <a:ext cx="8424000" cy="624738"/>
          </a:xfrm>
        </p:spPr>
        <p:txBody>
          <a:bodyPr/>
          <a:lstStyle/>
          <a:p>
            <a:r>
              <a:rPr lang="en-US" dirty="0" smtClean="0"/>
              <a:t>Agenda: Long-term Growth and Catching up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0000" y="1076178"/>
            <a:ext cx="8424000" cy="4899822"/>
          </a:xfrm>
        </p:spPr>
        <p:txBody>
          <a:bodyPr/>
          <a:lstStyle/>
          <a:p>
            <a:r>
              <a:rPr lang="en-US" dirty="0" smtClean="0"/>
              <a:t>Forecasts for Growth and Energy Consumption – 2040</a:t>
            </a:r>
          </a:p>
          <a:p>
            <a:r>
              <a:rPr lang="en-US" dirty="0" smtClean="0"/>
              <a:t>Inequality in Growth – cluster approach</a:t>
            </a:r>
          </a:p>
          <a:p>
            <a:r>
              <a:rPr lang="en-US" dirty="0" smtClean="0"/>
              <a:t>Paris agreement on Climate and reality</a:t>
            </a:r>
          </a:p>
          <a:p>
            <a:r>
              <a:rPr lang="en-US" dirty="0" smtClean="0"/>
              <a:t>SDG and Paris = Growth, Catching up and Society</a:t>
            </a:r>
          </a:p>
          <a:p>
            <a:pPr lvl="0"/>
            <a:r>
              <a:rPr lang="en-US" dirty="0"/>
              <a:t>Poor have </a:t>
            </a:r>
            <a:r>
              <a:rPr lang="en-US" dirty="0" smtClean="0"/>
              <a:t>their rights </a:t>
            </a:r>
            <a:r>
              <a:rPr lang="en-US" dirty="0"/>
              <a:t>for </a:t>
            </a:r>
            <a:r>
              <a:rPr lang="en-US" dirty="0" smtClean="0"/>
              <a:t>Energy</a:t>
            </a:r>
          </a:p>
          <a:p>
            <a:pPr lvl="0"/>
            <a:r>
              <a:rPr lang="en-US" dirty="0" smtClean="0"/>
              <a:t>Technological changes, Digital and Energy</a:t>
            </a:r>
          </a:p>
          <a:p>
            <a:pPr lvl="0"/>
            <a:r>
              <a:rPr lang="en-US" dirty="0" smtClean="0"/>
              <a:t>Emission by “production” V by “consumption”</a:t>
            </a:r>
          </a:p>
          <a:p>
            <a:pPr lvl="0"/>
            <a:r>
              <a:rPr lang="en-US" dirty="0" smtClean="0"/>
              <a:t>Future integration of Energy and Climate policies for SD</a:t>
            </a:r>
          </a:p>
          <a:p>
            <a:pPr lvl="0"/>
            <a:endParaRPr lang="en-US" dirty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1B9816-97DD-436F-81D5-0D8D75A2549E}" type="slidenum">
              <a:rPr lang="ru-RU" smtClean="0">
                <a:solidFill>
                  <a:srgbClr val="463232"/>
                </a:solidFill>
              </a:rPr>
              <a:pPr/>
              <a:t>2</a:t>
            </a:fld>
            <a:endParaRPr lang="ru-RU" dirty="0">
              <a:solidFill>
                <a:srgbClr val="46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459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1B9816-97DD-436F-81D5-0D8D75A2549E}" type="slidenum">
              <a:rPr lang="ru-RU" smtClean="0">
                <a:solidFill>
                  <a:srgbClr val="463232"/>
                </a:solidFill>
              </a:rPr>
              <a:pPr/>
              <a:t>3</a:t>
            </a:fld>
            <a:endParaRPr lang="ru-RU" dirty="0">
              <a:solidFill>
                <a:srgbClr val="463232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2259712"/>
              </p:ext>
            </p:extLst>
          </p:nvPr>
        </p:nvGraphicFramePr>
        <p:xfrm>
          <a:off x="913115" y="1032133"/>
          <a:ext cx="7118264" cy="4321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731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3602" y="180000"/>
            <a:ext cx="8034866" cy="57674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World GDP </a:t>
            </a:r>
            <a:r>
              <a:rPr lang="en-US" sz="2800" dirty="0">
                <a:solidFill>
                  <a:schemeClr val="tx1"/>
                </a:solidFill>
              </a:rPr>
              <a:t>and Trade Growth rate, </a:t>
            </a:r>
            <a:r>
              <a:rPr lang="ru-RU" sz="2800" dirty="0" smtClean="0">
                <a:solidFill>
                  <a:schemeClr val="tx1"/>
                </a:solidFill>
              </a:rPr>
              <a:t>%,</a:t>
            </a:r>
            <a:r>
              <a:rPr lang="en-US" sz="2800" dirty="0" smtClean="0">
                <a:solidFill>
                  <a:schemeClr val="tx1"/>
                </a:solidFill>
              </a:rPr>
              <a:t> 1995</a:t>
            </a:r>
            <a:r>
              <a:rPr lang="ru-RU" sz="2800" dirty="0" smtClean="0">
                <a:solidFill>
                  <a:schemeClr val="tx1"/>
                </a:solidFill>
              </a:rPr>
              <a:t>‑201</a:t>
            </a:r>
            <a:r>
              <a:rPr lang="en-US" sz="2800" dirty="0" smtClean="0">
                <a:solidFill>
                  <a:schemeClr val="tx1"/>
                </a:solidFill>
              </a:rPr>
              <a:t>8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16" y="815863"/>
            <a:ext cx="7714985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ижний колонтитул 3"/>
          <p:cNvSpPr txBox="1">
            <a:spLocks/>
          </p:cNvSpPr>
          <p:nvPr/>
        </p:nvSpPr>
        <p:spPr bwMode="gray">
          <a:xfrm>
            <a:off x="8429626" y="6133643"/>
            <a:ext cx="4270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19CE354B-AE7D-4CC8-9EB7-56A1E69E6C9E}" type="slidenum">
              <a:rPr lang="de-DE" sz="1600" b="1">
                <a:solidFill>
                  <a:srgbClr val="2B2222"/>
                </a:solidFill>
              </a:rPr>
              <a:pPr/>
              <a:t>4</a:t>
            </a:fld>
            <a:endParaRPr lang="de-DE" sz="1600" b="1" dirty="0">
              <a:solidFill>
                <a:srgbClr val="2B2222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457569"/>
            <a:ext cx="3403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F5965A"/>
                </a:solidFill>
              </a:rPr>
              <a:t>Source: IMF</a:t>
            </a:r>
            <a:r>
              <a:rPr lang="ru-RU" sz="1400" i="1" dirty="0">
                <a:solidFill>
                  <a:srgbClr val="F5965A"/>
                </a:solidFill>
              </a:rPr>
              <a:t>, </a:t>
            </a:r>
            <a:r>
              <a:rPr lang="en-US" sz="1400" i="1" dirty="0">
                <a:solidFill>
                  <a:srgbClr val="F5965A"/>
                </a:solidFill>
              </a:rPr>
              <a:t>WEO April 2017 Edition</a:t>
            </a:r>
            <a:endParaRPr lang="ru-RU" sz="1400" i="1" dirty="0">
              <a:solidFill>
                <a:srgbClr val="F59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163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499" y="212651"/>
            <a:ext cx="7527606" cy="765544"/>
          </a:xfrm>
        </p:spPr>
        <p:txBody>
          <a:bodyPr>
            <a:normAutofit/>
          </a:bodyPr>
          <a:lstStyle/>
          <a:p>
            <a:r>
              <a:rPr lang="en-US" sz="2800" dirty="0"/>
              <a:t>Carbon Dioxide Emissions, 1985</a:t>
            </a:r>
            <a:r>
              <a:rPr lang="ru-RU" sz="2800" dirty="0"/>
              <a:t>-201</a:t>
            </a:r>
            <a:r>
              <a:rPr lang="en-US" sz="2800" dirty="0"/>
              <a:t>7</a:t>
            </a:r>
            <a:endParaRPr lang="ru-RU" sz="2800" dirty="0"/>
          </a:p>
        </p:txBody>
      </p:sp>
      <p:sp>
        <p:nvSpPr>
          <p:cNvPr id="7" name="Нижний колонтитул 3"/>
          <p:cNvSpPr txBox="1">
            <a:spLocks/>
          </p:cNvSpPr>
          <p:nvPr/>
        </p:nvSpPr>
        <p:spPr bwMode="gray">
          <a:xfrm>
            <a:off x="8429626" y="6133643"/>
            <a:ext cx="4270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19CE354B-AE7D-4CC8-9EB7-56A1E69E6C9E}" type="slidenum">
              <a:rPr lang="de-DE" sz="1600" b="1">
                <a:solidFill>
                  <a:srgbClr val="2B2222"/>
                </a:solidFill>
                <a:cs typeface="Arial" charset="0"/>
              </a:rPr>
              <a:pPr/>
              <a:t>5</a:t>
            </a:fld>
            <a:endParaRPr lang="de-DE" sz="1600" b="1" dirty="0">
              <a:solidFill>
                <a:srgbClr val="2B2222"/>
              </a:solidFill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457561"/>
            <a:ext cx="3403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D39549"/>
                </a:solidFill>
                <a:cs typeface="Arial" charset="0"/>
              </a:rPr>
              <a:t>Source: BP Stat. Review 2017</a:t>
            </a:r>
            <a:endParaRPr lang="ru-RU" sz="1400" i="1" dirty="0">
              <a:solidFill>
                <a:srgbClr val="D39549"/>
              </a:solidFill>
              <a:cs typeface="Arial" charset="0"/>
            </a:endParaRPr>
          </a:p>
        </p:txBody>
      </p:sp>
      <p:graphicFrame>
        <p:nvGraphicFramePr>
          <p:cNvPr id="9" name="Диаграмма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999832"/>
              </p:ext>
            </p:extLst>
          </p:nvPr>
        </p:nvGraphicFramePr>
        <p:xfrm>
          <a:off x="117586" y="978195"/>
          <a:ext cx="8633222" cy="4670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22941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68E40D-9D27-4A92-9D5A-E67C85EAF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7" y="365129"/>
            <a:ext cx="8086725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OECD countries (2015): consumption-based emissions are much higher than production-based</a:t>
            </a: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B7B8BED4-5184-4A62-B291-DC339FF28B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7235082"/>
              </p:ext>
            </p:extLst>
          </p:nvPr>
        </p:nvGraphicFramePr>
        <p:xfrm>
          <a:off x="428627" y="1811718"/>
          <a:ext cx="8086725" cy="445161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315283">
                  <a:extLst>
                    <a:ext uri="{9D8B030D-6E8A-4147-A177-3AD203B41FA5}">
                      <a16:colId xmlns="" xmlns:a16="http://schemas.microsoft.com/office/drawing/2014/main" val="1621633972"/>
                    </a:ext>
                  </a:extLst>
                </a:gridCol>
                <a:gridCol w="918000">
                  <a:extLst>
                    <a:ext uri="{9D8B030D-6E8A-4147-A177-3AD203B41FA5}">
                      <a16:colId xmlns="" xmlns:a16="http://schemas.microsoft.com/office/drawing/2014/main" val="2294022335"/>
                    </a:ext>
                  </a:extLst>
                </a:gridCol>
                <a:gridCol w="918000">
                  <a:extLst>
                    <a:ext uri="{9D8B030D-6E8A-4147-A177-3AD203B41FA5}">
                      <a16:colId xmlns="" xmlns:a16="http://schemas.microsoft.com/office/drawing/2014/main" val="2847658442"/>
                    </a:ext>
                  </a:extLst>
                </a:gridCol>
                <a:gridCol w="918000">
                  <a:extLst>
                    <a:ext uri="{9D8B030D-6E8A-4147-A177-3AD203B41FA5}">
                      <a16:colId xmlns="" xmlns:a16="http://schemas.microsoft.com/office/drawing/2014/main" val="2049967637"/>
                    </a:ext>
                  </a:extLst>
                </a:gridCol>
                <a:gridCol w="918000">
                  <a:extLst>
                    <a:ext uri="{9D8B030D-6E8A-4147-A177-3AD203B41FA5}">
                      <a16:colId xmlns="" xmlns:a16="http://schemas.microsoft.com/office/drawing/2014/main" val="1691046233"/>
                    </a:ext>
                  </a:extLst>
                </a:gridCol>
                <a:gridCol w="918000">
                  <a:extLst>
                    <a:ext uri="{9D8B030D-6E8A-4147-A177-3AD203B41FA5}">
                      <a16:colId xmlns="" xmlns:a16="http://schemas.microsoft.com/office/drawing/2014/main" val="69743982"/>
                    </a:ext>
                  </a:extLst>
                </a:gridCol>
                <a:gridCol w="1181442">
                  <a:extLst>
                    <a:ext uri="{9D8B030D-6E8A-4147-A177-3AD203B41FA5}">
                      <a16:colId xmlns="" xmlns:a16="http://schemas.microsoft.com/office/drawing/2014/main" val="2295485000"/>
                    </a:ext>
                  </a:extLst>
                </a:gridCol>
              </a:tblGrid>
              <a:tr h="63615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Country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Production-based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emissions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Consumption-based emissions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Net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exports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of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emissions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37107708"/>
                  </a:ext>
                </a:extLst>
              </a:tr>
              <a:tr h="426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Mt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% </a:t>
                      </a:r>
                      <a:r>
                        <a:rPr lang="ru-RU" sz="1800" dirty="0" err="1">
                          <a:effectLst/>
                        </a:rPr>
                        <a:t>of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world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Mt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% </a:t>
                      </a:r>
                      <a:r>
                        <a:rPr lang="ru-RU" sz="1800" dirty="0" err="1">
                          <a:effectLst/>
                        </a:rPr>
                        <a:t>of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world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Mt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% </a:t>
                      </a:r>
                      <a:r>
                        <a:rPr lang="ru-RU" sz="1800" dirty="0" err="1">
                          <a:effectLst/>
                        </a:rPr>
                        <a:t>of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national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emissions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246418738"/>
                  </a:ext>
                </a:extLst>
              </a:tr>
              <a:tr h="265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OECD, total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12 204.2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37.8%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13 781.2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42.7%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-1 581.1 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-13.0%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839815449"/>
                  </a:ext>
                </a:extLst>
              </a:tr>
              <a:tr h="265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Canada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556.4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1.7%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547.9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1.7%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9.8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1.8%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726002826"/>
                  </a:ext>
                </a:extLst>
              </a:tr>
              <a:tr h="265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France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311.9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1.0%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445.0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1.4%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-131.6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-42.2%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635221525"/>
                  </a:ext>
                </a:extLst>
              </a:tr>
              <a:tr h="265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Germany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765.7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2.4%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853.4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2.6%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-84.6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-11.0%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575010903"/>
                  </a:ext>
                </a:extLst>
              </a:tr>
              <a:tr h="265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Italy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346.8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1.1%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423.0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1.3%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-75.8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-21.9%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73990001"/>
                  </a:ext>
                </a:extLst>
              </a:tr>
              <a:tr h="265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Japan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1 202.3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3.7%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1 361.0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4.2%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-158.2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-13.2%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264854554"/>
                  </a:ext>
                </a:extLst>
              </a:tr>
              <a:tr h="265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Spain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263.3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0.8%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293.8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0.9%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-32.1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-12.2%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171803326"/>
                  </a:ext>
                </a:extLst>
              </a:tr>
              <a:tr h="265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Sweden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43.8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0.1%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70.2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0.2%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-26.2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-59.9%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886916449"/>
                  </a:ext>
                </a:extLst>
              </a:tr>
              <a:tr h="265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United Kingdom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430.8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1.3%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575.8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1.8%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-142.5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-33.1%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649678744"/>
                  </a:ext>
                </a:extLst>
              </a:tr>
              <a:tr h="265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United States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5 020.0 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15.6%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5 794.5 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18.0%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-785.3 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-15.6%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94831815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7BF7F6A-DAA6-44A4-85B4-5F69F21561E1}"/>
              </a:ext>
            </a:extLst>
          </p:cNvPr>
          <p:cNvSpPr txBox="1"/>
          <p:nvPr/>
        </p:nvSpPr>
        <p:spPr>
          <a:xfrm>
            <a:off x="300038" y="5826649"/>
            <a:ext cx="8543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dirty="0">
                <a:solidFill>
                  <a:prstClr val="black"/>
                </a:solidFill>
              </a:rPr>
              <a:t>Source: OECD</a:t>
            </a:r>
          </a:p>
          <a:p>
            <a:pPr algn="r" defTabSz="914400"/>
            <a:r>
              <a:rPr lang="en-US" dirty="0">
                <a:solidFill>
                  <a:prstClr val="black"/>
                </a:solidFill>
              </a:rPr>
              <a:t>In details: Makarov I. A., </a:t>
            </a:r>
            <a:r>
              <a:rPr lang="en-US" dirty="0" err="1">
                <a:solidFill>
                  <a:prstClr val="black"/>
                </a:solidFill>
              </a:rPr>
              <a:t>Sokolova</a:t>
            </a:r>
            <a:r>
              <a:rPr lang="en-US" dirty="0">
                <a:solidFill>
                  <a:prstClr val="black"/>
                </a:solidFill>
              </a:rPr>
              <a:t> A. (2017) Carbon emissions embodied in Russia's trade: implications for climate policy 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// </a:t>
            </a:r>
            <a:r>
              <a:rPr lang="en-US" i="1" dirty="0">
                <a:solidFill>
                  <a:prstClr val="black"/>
                </a:solidFill>
              </a:rPr>
              <a:t>Review of European and Russian Affairs. </a:t>
            </a:r>
            <a:r>
              <a:rPr lang="en-US" dirty="0">
                <a:solidFill>
                  <a:prstClr val="black"/>
                </a:solidFill>
              </a:rPr>
              <a:t>11(2).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68E40D-9D27-4A92-9D5A-E67C85EAF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7" y="365128"/>
            <a:ext cx="8179593" cy="1325563"/>
          </a:xfrm>
        </p:spPr>
        <p:txBody>
          <a:bodyPr>
            <a:noAutofit/>
          </a:bodyPr>
          <a:lstStyle/>
          <a:p>
            <a:r>
              <a:rPr lang="en-US" sz="3200" b="1" dirty="0"/>
              <a:t>BRICS countries (2015): production-based emissions are much higher than </a:t>
            </a:r>
            <a:r>
              <a:rPr lang="en-US" sz="3200" b="1" dirty="0" smtClean="0"/>
              <a:t>consumption-based; </a:t>
            </a:r>
            <a:r>
              <a:rPr lang="en-US" sz="3200" b="1" dirty="0" err="1" smtClean="0"/>
              <a:t>bln</a:t>
            </a:r>
            <a:r>
              <a:rPr lang="en-US" sz="3200" b="1" dirty="0" smtClean="0"/>
              <a:t> ton, % of emission.</a:t>
            </a:r>
            <a:endParaRPr lang="ru-RU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7BF7F6A-DAA6-44A4-85B4-5F69F21561E1}"/>
              </a:ext>
            </a:extLst>
          </p:cNvPr>
          <p:cNvSpPr txBox="1"/>
          <p:nvPr/>
        </p:nvSpPr>
        <p:spPr>
          <a:xfrm>
            <a:off x="300038" y="5826646"/>
            <a:ext cx="8543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dirty="0">
                <a:solidFill>
                  <a:prstClr val="black"/>
                </a:solidFill>
              </a:rPr>
              <a:t>Source: OECD</a:t>
            </a:r>
          </a:p>
          <a:p>
            <a:pPr algn="r" defTabSz="914400"/>
            <a:r>
              <a:rPr lang="en-US" dirty="0">
                <a:solidFill>
                  <a:prstClr val="black"/>
                </a:solidFill>
              </a:rPr>
              <a:t>In details: Makarov I. A., </a:t>
            </a:r>
            <a:r>
              <a:rPr lang="en-US" dirty="0" err="1">
                <a:solidFill>
                  <a:prstClr val="black"/>
                </a:solidFill>
              </a:rPr>
              <a:t>Sokolova</a:t>
            </a:r>
            <a:r>
              <a:rPr lang="en-US" dirty="0">
                <a:solidFill>
                  <a:prstClr val="black"/>
                </a:solidFill>
              </a:rPr>
              <a:t> A. (2017) Carbon emissions embodied in Russia's trade: implications for climate policy 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// </a:t>
            </a:r>
            <a:r>
              <a:rPr lang="en-US" i="1" dirty="0">
                <a:solidFill>
                  <a:prstClr val="black"/>
                </a:solidFill>
              </a:rPr>
              <a:t>Review of European and Russian Affairs. </a:t>
            </a:r>
            <a:r>
              <a:rPr lang="en-US" dirty="0">
                <a:solidFill>
                  <a:prstClr val="black"/>
                </a:solidFill>
              </a:rPr>
              <a:t>11(2).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649364B2-5E23-4265-A585-1A640B075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210147"/>
              </p:ext>
            </p:extLst>
          </p:nvPr>
        </p:nvGraphicFramePr>
        <p:xfrm>
          <a:off x="457201" y="1786317"/>
          <a:ext cx="8179595" cy="470044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319299">
                  <a:extLst>
                    <a:ext uri="{9D8B030D-6E8A-4147-A177-3AD203B41FA5}">
                      <a16:colId xmlns="" xmlns:a16="http://schemas.microsoft.com/office/drawing/2014/main" val="2801915651"/>
                    </a:ext>
                  </a:extLst>
                </a:gridCol>
                <a:gridCol w="762896">
                  <a:extLst>
                    <a:ext uri="{9D8B030D-6E8A-4147-A177-3AD203B41FA5}">
                      <a16:colId xmlns="" xmlns:a16="http://schemas.microsoft.com/office/drawing/2014/main" val="1321090878"/>
                    </a:ext>
                  </a:extLst>
                </a:gridCol>
                <a:gridCol w="1019480">
                  <a:extLst>
                    <a:ext uri="{9D8B030D-6E8A-4147-A177-3AD203B41FA5}">
                      <a16:colId xmlns="" xmlns:a16="http://schemas.microsoft.com/office/drawing/2014/main" val="3293502371"/>
                    </a:ext>
                  </a:extLst>
                </a:gridCol>
                <a:gridCol w="1019480">
                  <a:extLst>
                    <a:ext uri="{9D8B030D-6E8A-4147-A177-3AD203B41FA5}">
                      <a16:colId xmlns="" xmlns:a16="http://schemas.microsoft.com/office/drawing/2014/main" val="3170878802"/>
                    </a:ext>
                  </a:extLst>
                </a:gridCol>
                <a:gridCol w="1019480">
                  <a:extLst>
                    <a:ext uri="{9D8B030D-6E8A-4147-A177-3AD203B41FA5}">
                      <a16:colId xmlns="" xmlns:a16="http://schemas.microsoft.com/office/drawing/2014/main" val="2876816100"/>
                    </a:ext>
                  </a:extLst>
                </a:gridCol>
                <a:gridCol w="1019480">
                  <a:extLst>
                    <a:ext uri="{9D8B030D-6E8A-4147-A177-3AD203B41FA5}">
                      <a16:colId xmlns="" xmlns:a16="http://schemas.microsoft.com/office/drawing/2014/main" val="689914560"/>
                    </a:ext>
                  </a:extLst>
                </a:gridCol>
                <a:gridCol w="1019480">
                  <a:extLst>
                    <a:ext uri="{9D8B030D-6E8A-4147-A177-3AD203B41FA5}">
                      <a16:colId xmlns="" xmlns:a16="http://schemas.microsoft.com/office/drawing/2014/main" val="1227370538"/>
                    </a:ext>
                  </a:extLst>
                </a:gridCol>
              </a:tblGrid>
              <a:tr h="74443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Country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Production-based emissions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Consumption-based emissions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Net exports of emissions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9360015"/>
                  </a:ext>
                </a:extLst>
              </a:tr>
              <a:tr h="744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Mt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% </a:t>
                      </a:r>
                      <a:r>
                        <a:rPr lang="ru-RU" sz="1800" dirty="0" err="1">
                          <a:effectLst/>
                        </a:rPr>
                        <a:t>of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world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Mt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% </a:t>
                      </a:r>
                      <a:r>
                        <a:rPr lang="ru-RU" sz="1800" dirty="0" err="1">
                          <a:effectLst/>
                        </a:rPr>
                        <a:t>of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world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Mt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% </a:t>
                      </a:r>
                      <a:r>
                        <a:rPr lang="ru-RU" sz="1800" dirty="0" err="1">
                          <a:effectLst/>
                        </a:rPr>
                        <a:t>of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national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emissions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2530058067"/>
                  </a:ext>
                </a:extLst>
              </a:tr>
              <a:tr h="363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BRICS, total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13 687.5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42.4%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11 853.1 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36.7%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1 841.0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13.5%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34134752"/>
                  </a:ext>
                </a:extLst>
              </a:tr>
              <a:tr h="363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Brazil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461.2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1.4%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475.4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1.5%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-13.3 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-2.9%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49695114"/>
                  </a:ext>
                </a:extLst>
              </a:tr>
              <a:tr h="363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China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9 280.8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28.8%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7 977.9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24.7%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1 308.8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14.1%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817858505"/>
                  </a:ext>
                </a:extLst>
              </a:tr>
              <a:tr h="363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India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2 043.4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6.3%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1 918.8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5.9%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124.2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6.1%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651650536"/>
                  </a:ext>
                </a:extLst>
              </a:tr>
              <a:tr h="363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Russia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1 487.6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4.6%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1 167.5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3.6%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320.7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21.6%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617058073"/>
                  </a:ext>
                </a:extLst>
              </a:tr>
              <a:tr h="363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South Africa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414.5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1.3%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313.5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1.0%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100.6 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24.3%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544516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409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e emissions concentration shares in 2013 (%)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1B9816-97DD-436F-81D5-0D8D75A2549E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330026"/>
              </p:ext>
            </p:extLst>
          </p:nvPr>
        </p:nvGraphicFramePr>
        <p:xfrm>
          <a:off x="777297" y="1707840"/>
          <a:ext cx="7574703" cy="2433765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081431">
                  <a:extLst>
                    <a:ext uri="{9D8B030D-6E8A-4147-A177-3AD203B41FA5}">
                      <a16:colId xmlns="" xmlns:a16="http://schemas.microsoft.com/office/drawing/2014/main" val="3712005835"/>
                    </a:ext>
                  </a:extLst>
                </a:gridCol>
                <a:gridCol w="1082212">
                  <a:extLst>
                    <a:ext uri="{9D8B030D-6E8A-4147-A177-3AD203B41FA5}">
                      <a16:colId xmlns="" xmlns:a16="http://schemas.microsoft.com/office/drawing/2014/main" val="2636155542"/>
                    </a:ext>
                  </a:extLst>
                </a:gridCol>
                <a:gridCol w="1082212">
                  <a:extLst>
                    <a:ext uri="{9D8B030D-6E8A-4147-A177-3AD203B41FA5}">
                      <a16:colId xmlns="" xmlns:a16="http://schemas.microsoft.com/office/drawing/2014/main" val="4073353762"/>
                    </a:ext>
                  </a:extLst>
                </a:gridCol>
                <a:gridCol w="1082212">
                  <a:extLst>
                    <a:ext uri="{9D8B030D-6E8A-4147-A177-3AD203B41FA5}">
                      <a16:colId xmlns="" xmlns:a16="http://schemas.microsoft.com/office/drawing/2014/main" val="4262727020"/>
                    </a:ext>
                  </a:extLst>
                </a:gridCol>
                <a:gridCol w="1082212">
                  <a:extLst>
                    <a:ext uri="{9D8B030D-6E8A-4147-A177-3AD203B41FA5}">
                      <a16:colId xmlns="" xmlns:a16="http://schemas.microsoft.com/office/drawing/2014/main" val="3992024493"/>
                    </a:ext>
                  </a:extLst>
                </a:gridCol>
                <a:gridCol w="1082212">
                  <a:extLst>
                    <a:ext uri="{9D8B030D-6E8A-4147-A177-3AD203B41FA5}">
                      <a16:colId xmlns="" xmlns:a16="http://schemas.microsoft.com/office/drawing/2014/main" val="2207280475"/>
                    </a:ext>
                  </a:extLst>
                </a:gridCol>
                <a:gridCol w="1082212">
                  <a:extLst>
                    <a:ext uri="{9D8B030D-6E8A-4147-A177-3AD203B41FA5}">
                      <a16:colId xmlns="" xmlns:a16="http://schemas.microsoft.com/office/drawing/2014/main" val="2209170692"/>
                    </a:ext>
                  </a:extLst>
                </a:gridCol>
              </a:tblGrid>
              <a:tr h="9735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Elasticity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 1%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 5%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 10%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Middle 40%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Bottom 50%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Bottom 10%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88559496"/>
                  </a:ext>
                </a:extLst>
              </a:tr>
              <a:tr h="4867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45364978"/>
                  </a:ext>
                </a:extLst>
              </a:tr>
              <a:tr h="4867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08426957"/>
                  </a:ext>
                </a:extLst>
              </a:tr>
              <a:tr h="4867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7550891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77297" y="6417923"/>
            <a:ext cx="2425664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Source: Chancel and Piketty (2015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50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CO2 emissions in China by income group in 2002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1B9816-97DD-436F-81D5-0D8D75A2549E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186201"/>
              </p:ext>
            </p:extLst>
          </p:nvPr>
        </p:nvGraphicFramePr>
        <p:xfrm>
          <a:off x="1299699" y="1440000"/>
          <a:ext cx="6323073" cy="3090097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653843">
                  <a:extLst>
                    <a:ext uri="{9D8B030D-6E8A-4147-A177-3AD203B41FA5}">
                      <a16:colId xmlns="" xmlns:a16="http://schemas.microsoft.com/office/drawing/2014/main" val="2143456207"/>
                    </a:ext>
                  </a:extLst>
                </a:gridCol>
                <a:gridCol w="1419621">
                  <a:extLst>
                    <a:ext uri="{9D8B030D-6E8A-4147-A177-3AD203B41FA5}">
                      <a16:colId xmlns="" xmlns:a16="http://schemas.microsoft.com/office/drawing/2014/main" val="3336458311"/>
                    </a:ext>
                  </a:extLst>
                </a:gridCol>
                <a:gridCol w="1644323">
                  <a:extLst>
                    <a:ext uri="{9D8B030D-6E8A-4147-A177-3AD203B41FA5}">
                      <a16:colId xmlns="" xmlns:a16="http://schemas.microsoft.com/office/drawing/2014/main" val="504897483"/>
                    </a:ext>
                  </a:extLst>
                </a:gridCol>
                <a:gridCol w="1605286">
                  <a:extLst>
                    <a:ext uri="{9D8B030D-6E8A-4147-A177-3AD203B41FA5}">
                      <a16:colId xmlns="" xmlns:a16="http://schemas.microsoft.com/office/drawing/2014/main" val="2290013097"/>
                    </a:ext>
                  </a:extLst>
                </a:gridCol>
              </a:tblGrid>
              <a:tr h="110115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Grouping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Tons of 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20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 capita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Share of 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opulation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Share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emissions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4965540"/>
                  </a:ext>
                </a:extLst>
              </a:tr>
              <a:tr h="51144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20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decile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05938210"/>
                  </a:ext>
                </a:extLst>
              </a:tr>
              <a:tr h="50286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79007290"/>
                  </a:ext>
                </a:extLst>
              </a:tr>
              <a:tr h="50286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Bottom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618763541"/>
                  </a:ext>
                </a:extLst>
              </a:tr>
              <a:tr h="47177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baseline="30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20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decile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52026772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64497" y="4779815"/>
            <a:ext cx="5993476" cy="966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In the source "decile" means not one tenth of the population, but a group of people with significantly different incomes, whose number is close to one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tenth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8764" y="6440559"/>
            <a:ext cx="6749934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Source: Authors’ calculations based on the data from World Development Indicators; Li, Wang (2010).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1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.gov.ru">
  <a:themeElements>
    <a:clrScheme name="АЦ1">
      <a:dk1>
        <a:srgbClr val="463232"/>
      </a:dk1>
      <a:lt1>
        <a:srgbClr val="FFFFFF"/>
      </a:lt1>
      <a:dk2>
        <a:srgbClr val="E6AA5A"/>
      </a:dk2>
      <a:lt2>
        <a:srgbClr val="28BEBE"/>
      </a:lt2>
      <a:accent1>
        <a:srgbClr val="6E1946"/>
      </a:accent1>
      <a:accent2>
        <a:srgbClr val="9B8C82"/>
      </a:accent2>
      <a:accent3>
        <a:srgbClr val="A0DCDC"/>
      </a:accent3>
      <a:accent4>
        <a:srgbClr val="F0EBE1"/>
      </a:accent4>
      <a:accent5>
        <a:srgbClr val="CDC8AA"/>
      </a:accent5>
      <a:accent6>
        <a:srgbClr val="F5965A"/>
      </a:accent6>
      <a:hlink>
        <a:srgbClr val="28BEBE"/>
      </a:hlink>
      <a:folHlink>
        <a:srgbClr val="6E1946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gray">
        <a:noFill/>
        <a:ln w="9525">
          <a:noFill/>
          <a:miter lim="800000"/>
          <a:headEnd/>
          <a:tailEnd/>
        </a:ln>
      </a:spPr>
      <a:bodyPr/>
      <a:lstStyle>
        <a:defPPr eaLnBrk="1" hangingPunct="1">
          <a:defRPr sz="1600" b="1">
            <a:solidFill>
              <a:srgbClr val="46323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Full Page Interior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WBG-Any_Logo.pot [Read-Only] [Compatibility Mode]" id="{FB139154-ADCD-4D00-BE69-875DE9E67498}" vid="{638A9786-B8E7-4FE1-BAEB-969025869D79}"/>
    </a:ext>
  </a:extLst>
</a:theme>
</file>

<file path=ppt/theme/theme3.xml><?xml version="1.0" encoding="utf-8"?>
<a:theme xmlns:a="http://schemas.openxmlformats.org/drawingml/2006/main" name="Презентация, шаблон_АЦ">
  <a:themeElements>
    <a:clrScheme name="АЦ1">
      <a:dk1>
        <a:srgbClr val="463232"/>
      </a:dk1>
      <a:lt1>
        <a:srgbClr val="FFFFFF"/>
      </a:lt1>
      <a:dk2>
        <a:srgbClr val="E6AA5A"/>
      </a:dk2>
      <a:lt2>
        <a:srgbClr val="28BEBE"/>
      </a:lt2>
      <a:accent1>
        <a:srgbClr val="6E1946"/>
      </a:accent1>
      <a:accent2>
        <a:srgbClr val="9B8C82"/>
      </a:accent2>
      <a:accent3>
        <a:srgbClr val="A0DCDC"/>
      </a:accent3>
      <a:accent4>
        <a:srgbClr val="F0EBE1"/>
      </a:accent4>
      <a:accent5>
        <a:srgbClr val="CDC8AA"/>
      </a:accent5>
      <a:accent6>
        <a:srgbClr val="F5965A"/>
      </a:accent6>
      <a:hlink>
        <a:srgbClr val="28BEBE"/>
      </a:hlink>
      <a:folHlink>
        <a:srgbClr val="6E1946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gray">
        <a:noFill/>
        <a:ln w="9525">
          <a:noFill/>
          <a:miter lim="800000"/>
          <a:headEnd/>
          <a:tailEnd/>
        </a:ln>
      </a:spPr>
      <a:bodyPr/>
      <a:lstStyle>
        <a:defPPr eaLnBrk="1" hangingPunct="1">
          <a:defRPr sz="1600" b="1">
            <a:solidFill>
              <a:srgbClr val="463232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ac.gov.ru">
  <a:themeElements>
    <a:clrScheme name="Custom 1">
      <a:dk1>
        <a:srgbClr val="2B2222"/>
      </a:dk1>
      <a:lt1>
        <a:sysClr val="window" lastClr="FFFFFF"/>
      </a:lt1>
      <a:dk2>
        <a:srgbClr val="2EA8A0"/>
      </a:dk2>
      <a:lt2>
        <a:srgbClr val="FAFAE6"/>
      </a:lt2>
      <a:accent1>
        <a:srgbClr val="47132B"/>
      </a:accent1>
      <a:accent2>
        <a:srgbClr val="D39549"/>
      </a:accent2>
      <a:accent3>
        <a:srgbClr val="2EA8A0"/>
      </a:accent3>
      <a:accent4>
        <a:srgbClr val="2B2222"/>
      </a:accent4>
      <a:accent5>
        <a:srgbClr val="6D695F"/>
      </a:accent5>
      <a:accent6>
        <a:srgbClr val="CDC8AA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Ц1">
    <a:dk1>
      <a:srgbClr val="463232"/>
    </a:dk1>
    <a:lt1>
      <a:srgbClr val="FFFFFF"/>
    </a:lt1>
    <a:dk2>
      <a:srgbClr val="E6AA5A"/>
    </a:dk2>
    <a:lt2>
      <a:srgbClr val="28BEBE"/>
    </a:lt2>
    <a:accent1>
      <a:srgbClr val="6E1946"/>
    </a:accent1>
    <a:accent2>
      <a:srgbClr val="9B8C82"/>
    </a:accent2>
    <a:accent3>
      <a:srgbClr val="A0DCDC"/>
    </a:accent3>
    <a:accent4>
      <a:srgbClr val="F0EBE1"/>
    </a:accent4>
    <a:accent5>
      <a:srgbClr val="CDC8AA"/>
    </a:accent5>
    <a:accent6>
      <a:srgbClr val="F5965A"/>
    </a:accent6>
    <a:hlink>
      <a:srgbClr val="28BEBE"/>
    </a:hlink>
    <a:folHlink>
      <a:srgbClr val="6E1946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rgbClr val="2B2222"/>
    </a:dk1>
    <a:lt1>
      <a:sysClr val="window" lastClr="FFFFFF"/>
    </a:lt1>
    <a:dk2>
      <a:srgbClr val="2EA8A0"/>
    </a:dk2>
    <a:lt2>
      <a:srgbClr val="FAFAE6"/>
    </a:lt2>
    <a:accent1>
      <a:srgbClr val="47132B"/>
    </a:accent1>
    <a:accent2>
      <a:srgbClr val="D39549"/>
    </a:accent2>
    <a:accent3>
      <a:srgbClr val="2EA8A0"/>
    </a:accent3>
    <a:accent4>
      <a:srgbClr val="2B2222"/>
    </a:accent4>
    <a:accent5>
      <a:srgbClr val="6D695F"/>
    </a:accent5>
    <a:accent6>
      <a:srgbClr val="CDC8AA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АЦ1">
    <a:dk1>
      <a:srgbClr val="463232"/>
    </a:dk1>
    <a:lt1>
      <a:srgbClr val="FFFFFF"/>
    </a:lt1>
    <a:dk2>
      <a:srgbClr val="E6AA5A"/>
    </a:dk2>
    <a:lt2>
      <a:srgbClr val="28BEBE"/>
    </a:lt2>
    <a:accent1>
      <a:srgbClr val="6E1946"/>
    </a:accent1>
    <a:accent2>
      <a:srgbClr val="9B8C82"/>
    </a:accent2>
    <a:accent3>
      <a:srgbClr val="A0DCDC"/>
    </a:accent3>
    <a:accent4>
      <a:srgbClr val="F0EBE1"/>
    </a:accent4>
    <a:accent5>
      <a:srgbClr val="CDC8AA"/>
    </a:accent5>
    <a:accent6>
      <a:srgbClr val="F5965A"/>
    </a:accent6>
    <a:hlink>
      <a:srgbClr val="28BEBE"/>
    </a:hlink>
    <a:folHlink>
      <a:srgbClr val="6E1946"/>
    </a:folHlink>
  </a:clrScheme>
  <a:fontScheme name="АЦ1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Презентация, шаблон_АЦ</Template>
  <TotalTime>166</TotalTime>
  <Words>642</Words>
  <Application>Microsoft Office PowerPoint</Application>
  <PresentationFormat>Экран (4:3)</PresentationFormat>
  <Paragraphs>222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ac.gov.ru</vt:lpstr>
      <vt:lpstr>Full Page Interior</vt:lpstr>
      <vt:lpstr>Презентация, шаблон_АЦ</vt:lpstr>
      <vt:lpstr>1_ac.gov.ru</vt:lpstr>
      <vt:lpstr>1_Тема Office</vt:lpstr>
      <vt:lpstr>2_Тема Office</vt:lpstr>
      <vt:lpstr>11th BRICS Academic Forum – Brasilia  Energy and Development Strategy</vt:lpstr>
      <vt:lpstr>Agenda: Long-term Growth and Catching up</vt:lpstr>
      <vt:lpstr>Презентация PowerPoint</vt:lpstr>
      <vt:lpstr>World GDP and Trade Growth rate, %, 1995‑2018</vt:lpstr>
      <vt:lpstr>Carbon Dioxide Emissions, 1985-2017</vt:lpstr>
      <vt:lpstr>OECD countries (2015): consumption-based emissions are much higher than production-based</vt:lpstr>
      <vt:lpstr>BRICS countries (2015): production-based emissions are much higher than consumption-based; bln ton, % of emission.</vt:lpstr>
      <vt:lpstr>CO2e emissions concentration shares in 2013 (%) </vt:lpstr>
      <vt:lpstr>Distribution of CO2 emissions in China by income group in 2002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CO2e emissions concentration shares in 2013 (%)</dc:title>
  <dc:creator>Музыченко Евгения Эдуардовна</dc:creator>
  <cp:lastModifiedBy>user</cp:lastModifiedBy>
  <cp:revision>17</cp:revision>
  <cp:lastPrinted>2013-07-30T15:41:25Z</cp:lastPrinted>
  <dcterms:created xsi:type="dcterms:W3CDTF">2019-08-16T13:50:15Z</dcterms:created>
  <dcterms:modified xsi:type="dcterms:W3CDTF">2019-10-17T06:49:32Z</dcterms:modified>
</cp:coreProperties>
</file>