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76" d="100"/>
          <a:sy n="76" d="100"/>
        </p:scale>
        <p:origin x="-254" y="-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71812-F59A-2C43-82B6-39EA50FA94D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0E101-3AF6-6B43-9389-87D43B4B3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4F2D-CC20-C64F-B4BC-164E10C500F8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85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C2EE-9E19-8B45-B3FC-83DD0E0792A8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93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13C-D583-0547-9306-C37D88AAB0CF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64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9DEB-CC73-504A-82DD-C5A854D26B0B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31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12F-96E7-3D45-AC36-1C3B982DD8BE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228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0F98-E0D9-5947-9476-0FE5B15A641F}" type="datetime1">
              <a:rPr lang="en-US" smtClean="0"/>
              <a:t>9/30/2019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569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E2AB-FC88-F545-9DDD-9655E8B04776}" type="datetime1">
              <a:rPr lang="en-US" smtClean="0"/>
              <a:t>9/30/2019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457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BD81-7AC7-5A46-A558-45F6113DD906}" type="datetime1">
              <a:rPr lang="en-US" smtClean="0"/>
              <a:t>9/30/2019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299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E771-1727-9044-BD0A-58CF3DC1DCB9}" type="datetime1">
              <a:rPr lang="en-US" smtClean="0"/>
              <a:t>9/30/2019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518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AE9-59C2-AF41-9E78-ABE1168397C2}" type="datetime1">
              <a:rPr lang="en-US" smtClean="0"/>
              <a:t>9/30/2019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939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6B1-0EE3-3149-92DA-F65410FE43AA}" type="datetime1">
              <a:rPr lang="en-US" smtClean="0"/>
              <a:t>9/30/2019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711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4D52-3851-F846-A97D-B2DF160AE2C6}" type="datetime1">
              <a:rPr lang="en-US" smtClean="0"/>
              <a:t>9/30/2019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7C37-4758-40FA-A3DB-92D8C3E771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173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ny.bradlow@up.ac.z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5265"/>
            <a:ext cx="9144000" cy="1213659"/>
          </a:xfrm>
        </p:spPr>
        <p:txBody>
          <a:bodyPr>
            <a:noAutofit/>
          </a:bodyPr>
          <a:lstStyle/>
          <a:p>
            <a:r>
              <a:rPr lang="en-ZA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IFI Governance and The Challenge of the SDGs </a:t>
            </a:r>
            <a:endParaRPr lang="en-Z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4247803"/>
          </a:xfrm>
        </p:spPr>
        <p:txBody>
          <a:bodyPr>
            <a:normAutofit fontScale="92500" lnSpcReduction="20000"/>
          </a:bodyPr>
          <a:lstStyle/>
          <a:p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Bradlow</a:t>
            </a:r>
            <a:r>
              <a:rPr lang="en-US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SARCHI Professor of International Development Law and African Economic Relations. 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Development Law Unit, Centre for Human Rights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Pretoria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danny.bradlow@up.ac.za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Z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Z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4.0, changing world order and future of Global Economic Governance”</a:t>
            </a:r>
            <a:endParaRPr lang="en-Z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Z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Presidential Academy of National Economy and Public Administration (RAPENA)</a:t>
            </a:r>
            <a:endParaRPr lang="en-Z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Z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Moscow, 3-4 October 2019</a:t>
            </a:r>
            <a:endParaRPr lang="en-Z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What were the 8 Millennium Goals?"/>
          <p:cNvSpPr>
            <a:spLocks noChangeAspect="1" noChangeArrowheads="1"/>
          </p:cNvSpPr>
          <p:nvPr/>
        </p:nvSpPr>
        <p:spPr bwMode="auto">
          <a:xfrm>
            <a:off x="3821488" y="1700962"/>
            <a:ext cx="304800" cy="305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6" name="AutoShape 10" descr="ACHIEVE UNIVERSAL PRIMARY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2060" name="Picture 12" descr="Official logos for each of the Millennium Development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65" y="160338"/>
            <a:ext cx="4981575" cy="653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AEFEDEE1-6650-2441-B8F2-DB5A13E3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665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dgs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26" y="939337"/>
            <a:ext cx="8811492" cy="498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Image result for What were the 8 Millennium Goals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AC5B85A-EB9D-8A48-903A-58AF4BD4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568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759"/>
            <a:ext cx="10515600" cy="956441"/>
          </a:xfrm>
        </p:spPr>
        <p:txBody>
          <a:bodyPr/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Key points: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reasons to be sceptical about SDGs but they </a:t>
            </a:r>
            <a:r>
              <a:rPr lang="en-Z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an (unintended??) profound impact at national and international level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is on international level and particularly IFIs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SDGs </a:t>
            </a:r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new ways of “doing business”</a:t>
            </a: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can have significant impact on sovereignty</a:t>
            </a:r>
          </a:p>
          <a:p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SDGs in general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 implications for operations and governance of IFIs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implications for sovereignty and challenges</a:t>
            </a:r>
          </a:p>
          <a:p>
            <a:pPr lvl="1"/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45D9D8-B3EF-0A4E-A7C7-4C6E41EB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404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6125"/>
            <a:ext cx="10515600" cy="894857"/>
          </a:xfrm>
        </p:spPr>
        <p:txBody>
          <a:bodyPr/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v. MDGs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16D5332-078D-DD4A-9EE9-464CFB1A3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20982"/>
            <a:ext cx="5157787" cy="5345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SDGs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7" y="1555532"/>
            <a:ext cx="5157787" cy="4540468"/>
          </a:xfrm>
        </p:spPr>
        <p:txBody>
          <a:bodyPr>
            <a:noAutofit/>
          </a:bodyPr>
          <a:lstStyle/>
          <a:p>
            <a:pPr lvl="1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process</a:t>
            </a:r>
          </a:p>
          <a:p>
            <a:pPr lvl="1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to all states</a:t>
            </a:r>
          </a:p>
          <a:p>
            <a:pPr lvl="1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goals,169 targets,232 indicators</a:t>
            </a: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(hunger, health, education, gender, inequality), </a:t>
            </a: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(water, energy, consumption, climate, sea, land) </a:t>
            </a: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(justice, institutions),</a:t>
            </a: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Prosperity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(work,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growth,industry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innovation, infrastructure) </a:t>
            </a:r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(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cities, communities, international partnerships)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FD64873-2DC0-0C41-97CF-8725F71B9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45931"/>
            <a:ext cx="5183188" cy="6096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MDGs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E9651FE-99EC-7946-A36A-629C35A7F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55532"/>
            <a:ext cx="5183188" cy="463413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Top=down, technocratic process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applies to developing countries</a:t>
            </a:r>
          </a:p>
          <a:p>
            <a:pPr lvl="1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goals and 21 targets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extreme poverty,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universal primary education,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gender equity,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child mortality,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maternal health,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combat HIV, malaria,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sustainability,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global partnerships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30B0F1-47AB-A640-82EC-255E0ED0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34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822961"/>
          </a:xfrm>
        </p:spPr>
        <p:txBody>
          <a:bodyPr>
            <a:normAutofit/>
          </a:bodyPr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Scepticism about the SDGs? (Slide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9913"/>
            <a:ext cx="10515600" cy="4797050"/>
          </a:xfrm>
        </p:spPr>
        <p:txBody>
          <a:bodyPr>
            <a:normAutofit lnSpcReduction="10000"/>
          </a:bodyPr>
          <a:lstStyle/>
          <a:p>
            <a:pPr marL="0" lvl="1">
              <a:lnSpc>
                <a:spcPct val="110000"/>
              </a:lnSpc>
              <a:spcBef>
                <a:spcPts val="0"/>
              </a:spcBef>
            </a:pPr>
            <a:r>
              <a:rPr lang="en-Z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to be sceptical about SDGs:</a:t>
            </a:r>
          </a:p>
          <a:p>
            <a:pPr marL="457200" lvl="3">
              <a:lnSpc>
                <a:spcPct val="110000"/>
              </a:lnSpc>
              <a:spcBef>
                <a:spcPts val="0"/>
              </a:spcBef>
            </a:pPr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Over-ambitious (solve all problems in world in 15 years), </a:t>
            </a:r>
          </a:p>
          <a:p>
            <a:pPr marL="457200" lvl="3">
              <a:lnSpc>
                <a:spcPct val="110000"/>
              </a:lnSpc>
              <a:spcBef>
                <a:spcPts val="0"/>
              </a:spcBef>
            </a:pPr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Over-complex– hard to prioritize</a:t>
            </a:r>
          </a:p>
          <a:p>
            <a:pPr marL="457200" lvl="3">
              <a:lnSpc>
                <a:spcPct val="110000"/>
              </a:lnSpc>
              <a:spcBef>
                <a:spcPts val="0"/>
              </a:spcBef>
            </a:pPr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Under-funded (funding gap is about $2,5 trillion/year) </a:t>
            </a:r>
          </a:p>
          <a:p>
            <a:pPr marL="0" lvl="2">
              <a:lnSpc>
                <a:spcPct val="110000"/>
              </a:lnSpc>
              <a:spcBef>
                <a:spcPts val="0"/>
              </a:spcBef>
            </a:pP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not achieve them by 2030 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countries are lagging particularly in efforts to improve sanitation, nutrition, basic medical care, shelter and water,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country currently on track to meet all the goals.</a:t>
            </a:r>
          </a:p>
          <a:p>
            <a:pPr marL="457200" lvl="2">
              <a:lnSpc>
                <a:spcPct val="110000"/>
              </a:lnSpc>
              <a:spcBef>
                <a:spcPts val="0"/>
              </a:spcBef>
            </a:pP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Recently 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Social Progress Imperative, a U.S.-based nonprofit, said the goals were unlikely to be reached until 2073.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31C51C-BA39-E445-9709-AA383C70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466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682"/>
            <a:ext cx="10515600" cy="723842"/>
          </a:xfrm>
        </p:spPr>
        <p:txBody>
          <a:bodyPr/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Scepticism about the SDGs? (Slide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2342"/>
            <a:ext cx="10515600" cy="5104621"/>
          </a:xfrm>
        </p:spPr>
        <p:txBody>
          <a:bodyPr>
            <a:noAutofit/>
          </a:bodyPr>
          <a:lstStyle/>
          <a:p>
            <a:pPr lvl="1"/>
            <a:r>
              <a:rPr lang="en-Z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“SDG impact multipliers”: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ESG and BHR developments in investment and economy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attention to inequality and economic exclusion </a:t>
            </a:r>
          </a:p>
          <a:p>
            <a:pPr lvl="1"/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and “multipliers” </a:t>
            </a:r>
            <a:r>
              <a:rPr lang="en-ZA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Affecting demands and expectations of citizens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Benchmarks for measuring performance – govt, corps, IOs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Debates about: </a:t>
            </a:r>
          </a:p>
          <a:p>
            <a:pPr lvl="3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role of state in economy</a:t>
            </a:r>
          </a:p>
          <a:p>
            <a:pPr lvl="3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and responsibilities of companies,</a:t>
            </a:r>
          </a:p>
          <a:p>
            <a:pPr marL="1371600" lvl="3" indent="0">
              <a:buNone/>
            </a:pPr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14400" lvl="2" indent="0">
              <a:buNone/>
            </a:pP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73CE1B-0609-7F46-836A-F1AB48C9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045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42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for Global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332"/>
            <a:ext cx="10515600" cy="5152018"/>
          </a:xfrm>
        </p:spPr>
        <p:txBody>
          <a:bodyPr>
            <a:noAutofit/>
          </a:bodyPr>
          <a:lstStyle/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Forums (G20, OECD, G24) 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inclusion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Illicit flows 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FSB task force on climate related financial disclosures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OECD responsible business practices– financial sector</a:t>
            </a: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slavery acts (UK, Australia)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disclosures on conditions in supply chain (France, Germany)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on Greening the Financial System</a:t>
            </a: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UNPRI– Dutch CB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UNGPs – HR policies of companies</a:t>
            </a:r>
          </a:p>
          <a:p>
            <a:pPr lvl="2"/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ESG – investors, securities regulators</a:t>
            </a:r>
          </a:p>
          <a:p>
            <a:pPr marL="914400" lvl="2" indent="0">
              <a:buNone/>
            </a:pPr>
            <a:endParaRPr lang="en-Z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Z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E4D600-F1E0-6144-9A9A-F2F5170B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928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for IFIs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IFI responding (implicitly??) to SDGs:</a:t>
            </a:r>
          </a:p>
          <a:p>
            <a:pPr lvl="2"/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IMF </a:t>
            </a:r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increased attention to community level impacts, gender, inequality</a:t>
            </a:r>
          </a:p>
          <a:p>
            <a:pPr lvl="2"/>
            <a:r>
              <a:rPr lang="en-ZA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MDBs– revising ES frameworks – focus on due diligence and impact assessments </a:t>
            </a:r>
          </a:p>
          <a:p>
            <a:pPr marL="457200" lvl="1" indent="0">
              <a:buNone/>
            </a:pPr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IFI governance implications: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impacts </a:t>
            </a:r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opens Pandora’s box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channels of communication with non-state actors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of tech assistance/capacity building</a:t>
            </a:r>
          </a:p>
          <a:p>
            <a:pPr lvl="2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of accountability</a:t>
            </a:r>
          </a:p>
          <a:p>
            <a:pPr marL="914400" lvl="2" indent="0">
              <a:buNone/>
            </a:pP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7B0272-BF88-2B43-93C3-BB8775D2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354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764772"/>
          </a:xfrm>
        </p:spPr>
        <p:txBody>
          <a:bodyPr>
            <a:normAutofit/>
          </a:bodyPr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and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not legally binding, they r</a:t>
            </a:r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aise </a:t>
            </a:r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around sovereignty: </a:t>
            </a:r>
          </a:p>
          <a:p>
            <a:pPr lvl="1"/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IFIs themselves are accountable and so need to ensure operations meet standards</a:t>
            </a:r>
          </a:p>
          <a:p>
            <a:pPr lvl="3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greater intrusion into member states</a:t>
            </a:r>
            <a:endParaRPr lang="en-Z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SDGs provide international framework for holding governments accountable?</a:t>
            </a:r>
          </a:p>
          <a:p>
            <a:pPr lvl="5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in terms of policies and impacts</a:t>
            </a:r>
          </a:p>
          <a:p>
            <a:pPr lvl="5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but more specific than human rights</a:t>
            </a:r>
          </a:p>
          <a:p>
            <a:pPr lvl="5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of MAR (Art 2 UNCESCR== MAR for progressive realization of ESCR)</a:t>
            </a:r>
          </a:p>
          <a:p>
            <a:pPr marL="2286000" lvl="5" indent="0">
              <a:buNone/>
            </a:pPr>
            <a:endParaRPr lang="en-Z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1354DD-92F4-764B-AA40-FEDAA7F1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403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3"/>
            <a:ext cx="10515600" cy="64008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156"/>
            <a:ext cx="10515600" cy="502980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Z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backlash against “ethos of SDGs” : </a:t>
            </a: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insistence on sovereignty but this is unsustainable.</a:t>
            </a: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inter-connections and reduced ability of states to solve problems on their own are increasing role of IOs in general</a:t>
            </a:r>
          </a:p>
          <a:p>
            <a:pPr lvl="2"/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Z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for IFIs</a:t>
            </a: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state frustration, </a:t>
            </a: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among IFIs</a:t>
            </a:r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 convergence/divergence ???</a:t>
            </a:r>
            <a:endParaRPr lang="en-Z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Z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role but unreformed governance</a:t>
            </a:r>
          </a:p>
          <a:p>
            <a:pPr lvl="3"/>
            <a:r>
              <a:rPr lang="en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is on unaddressed issue: IO—non-state actor relations</a:t>
            </a:r>
          </a:p>
          <a:p>
            <a:pPr marL="0" indent="0">
              <a:buNone/>
            </a:pPr>
            <a:endParaRPr lang="en-ZA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FDAD37-3646-3B48-89BA-7D19348E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7C37-4758-40FA-A3DB-92D8C3E7710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135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718</Words>
  <Application>Microsoft Office PowerPoint</Application>
  <PresentationFormat>Произвольный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IFI Governance and The Challenge of the SDGs </vt:lpstr>
      <vt:lpstr>Overview</vt:lpstr>
      <vt:lpstr>SDGs v. MDGs</vt:lpstr>
      <vt:lpstr>Scepticism about the SDGs? (Slide 1)</vt:lpstr>
      <vt:lpstr>Scepticism about the SDGs? (Slide 2)</vt:lpstr>
      <vt:lpstr>Implications for Global Governance</vt:lpstr>
      <vt:lpstr>Implications for IFIs</vt:lpstr>
      <vt:lpstr>SDGs and Sovereignty</vt:lpstr>
      <vt:lpstr>Challenges</vt:lpstr>
      <vt:lpstr>Презентация PowerPoint</vt:lpstr>
      <vt:lpstr>Презентация PowerPoint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the SDGs, the IFIs, and Global Economic Governance</dc:title>
  <dc:creator>daniel bradlow</dc:creator>
  <cp:lastModifiedBy>Ларионова</cp:lastModifiedBy>
  <cp:revision>29</cp:revision>
  <dcterms:created xsi:type="dcterms:W3CDTF">2019-09-19T09:42:51Z</dcterms:created>
  <dcterms:modified xsi:type="dcterms:W3CDTF">2019-09-30T10:28:38Z</dcterms:modified>
</cp:coreProperties>
</file>